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8"/>
  </p:notesMasterIdLst>
  <p:sldIdLst>
    <p:sldId id="257" r:id="rId5"/>
    <p:sldId id="276" r:id="rId6"/>
    <p:sldId id="277"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497B1"/>
    <a:srgbClr val="8C0084"/>
    <a:srgbClr val="8B1C86"/>
    <a:srgbClr val="8497B0"/>
    <a:srgbClr val="BF9001"/>
    <a:srgbClr val="AFAFAF"/>
    <a:srgbClr val="7E0177"/>
    <a:srgbClr val="5B9BD5"/>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7" autoAdjust="0"/>
    <p:restoredTop sz="94886"/>
  </p:normalViewPr>
  <p:slideViewPr>
    <p:cSldViewPr snapToObjects="1" showGuides="1">
      <p:cViewPr varScale="1">
        <p:scale>
          <a:sx n="70" d="100"/>
          <a:sy n="70" d="100"/>
        </p:scale>
        <p:origin x="558"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513-084A-B5C5-D94A12C02859}"/>
              </c:ext>
            </c:extLst>
          </c:dPt>
          <c:dPt>
            <c:idx val="1"/>
            <c:bubble3D val="0"/>
            <c:spPr>
              <a:solidFill>
                <a:schemeClr val="accent2"/>
              </a:solidFill>
              <a:ln w="19050">
                <a:noFill/>
              </a:ln>
              <a:effectLst/>
            </c:spPr>
            <c:extLst>
              <c:ext xmlns:c16="http://schemas.microsoft.com/office/drawing/2014/chart" uri="{C3380CC4-5D6E-409C-BE32-E72D297353CC}">
                <c16:uniqueId val="{00000003-D513-084A-B5C5-D94A12C02859}"/>
              </c:ext>
            </c:extLst>
          </c:dPt>
          <c:dPt>
            <c:idx val="2"/>
            <c:bubble3D val="0"/>
            <c:spPr>
              <a:solidFill>
                <a:schemeClr val="accent3"/>
              </a:solidFill>
              <a:ln w="19050">
                <a:noFill/>
              </a:ln>
              <a:effectLst/>
            </c:spPr>
            <c:extLst>
              <c:ext xmlns:c16="http://schemas.microsoft.com/office/drawing/2014/chart" uri="{C3380CC4-5D6E-409C-BE32-E72D297353CC}">
                <c16:uniqueId val="{00000005-D513-084A-B5C5-D94A12C02859}"/>
              </c:ext>
            </c:extLst>
          </c:dPt>
          <c:dPt>
            <c:idx val="3"/>
            <c:bubble3D val="0"/>
            <c:spPr>
              <a:solidFill>
                <a:schemeClr val="accent4"/>
              </a:solidFill>
              <a:ln w="19050">
                <a:noFill/>
              </a:ln>
              <a:effectLst/>
            </c:spPr>
            <c:extLst>
              <c:ext xmlns:c16="http://schemas.microsoft.com/office/drawing/2014/chart" uri="{C3380CC4-5D6E-409C-BE32-E72D297353CC}">
                <c16:uniqueId val="{00000007-D513-084A-B5C5-D94A12C02859}"/>
              </c:ext>
            </c:extLst>
          </c:dPt>
          <c:dPt>
            <c:idx val="4"/>
            <c:bubble3D val="0"/>
            <c:spPr>
              <a:solidFill>
                <a:schemeClr val="accent5"/>
              </a:solidFill>
              <a:ln w="19050">
                <a:noFill/>
              </a:ln>
              <a:effectLst/>
            </c:spPr>
            <c:extLst>
              <c:ext xmlns:c16="http://schemas.microsoft.com/office/drawing/2014/chart" uri="{C3380CC4-5D6E-409C-BE32-E72D297353CC}">
                <c16:uniqueId val="{00000009-D513-084A-B5C5-D94A12C02859}"/>
              </c:ext>
            </c:extLst>
          </c:dPt>
          <c:dPt>
            <c:idx val="5"/>
            <c:bubble3D val="0"/>
            <c:spPr>
              <a:solidFill>
                <a:schemeClr val="accent6"/>
              </a:solidFill>
              <a:ln w="19050">
                <a:noFill/>
              </a:ln>
              <a:effectLst/>
            </c:spPr>
            <c:extLst>
              <c:ext xmlns:c16="http://schemas.microsoft.com/office/drawing/2014/chart" uri="{C3380CC4-5D6E-409C-BE32-E72D297353CC}">
                <c16:uniqueId val="{0000000B-D513-084A-B5C5-D94A12C02859}"/>
              </c:ext>
            </c:extLst>
          </c:dP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D513-084A-B5C5-D94A12C02859}"/>
            </c:ext>
          </c:extLst>
        </c:ser>
        <c:dLbls>
          <c:showLegendKey val="0"/>
          <c:showVal val="0"/>
          <c:showCatName val="0"/>
          <c:showSerName val="0"/>
          <c:showPercent val="0"/>
          <c:showBubbleSize val="0"/>
          <c:showLeaderLines val="1"/>
        </c:dLbls>
        <c:firstSliceAng val="0"/>
        <c:holeSize val="3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0.36434</cdr:x>
      <cdr:y>0.39411</cdr:y>
    </cdr:from>
    <cdr:to>
      <cdr:x>0.64367</cdr:x>
      <cdr:y>0.66332</cdr:y>
    </cdr:to>
    <cdr:sp macro="" textlink="">
      <cdr:nvSpPr>
        <cdr:cNvPr id="2" name="TextBox 1">
          <a:extLst xmlns:a="http://schemas.openxmlformats.org/drawingml/2006/main">
            <a:ext uri="{FF2B5EF4-FFF2-40B4-BE49-F238E27FC236}">
              <a16:creationId xmlns:a16="http://schemas.microsoft.com/office/drawing/2014/main" id="{1C573041-0190-704C-8E4F-625CDDA2B573}"/>
            </a:ext>
          </a:extLst>
        </cdr:cNvPr>
        <cdr:cNvSpPr txBox="1"/>
      </cdr:nvSpPr>
      <cdr:spPr>
        <a:xfrm xmlns:a="http://schemas.openxmlformats.org/drawingml/2006/main">
          <a:off x="1963820" y="1573220"/>
          <a:ext cx="1505656" cy="1074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8B1C86"/>
              </a:solidFill>
            </a:rPr>
            <a:t>Key questions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B10B4-5B2D-354D-BB7C-504C05258B84}" type="slidenum">
              <a:rPr lang="en-US" smtClean="0"/>
              <a:t>2</a:t>
            </a:fld>
            <a:endParaRPr lang="en-US"/>
          </a:p>
        </p:txBody>
      </p:sp>
    </p:spTree>
    <p:extLst>
      <p:ext uri="{BB962C8B-B14F-4D97-AF65-F5344CB8AC3E}">
        <p14:creationId xmlns:p14="http://schemas.microsoft.com/office/powerpoint/2010/main" val="2751745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2133600" y="2996035"/>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2133599" y="3861965"/>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6" name="Date Placeholder 3">
            <a:extLst>
              <a:ext uri="{FF2B5EF4-FFF2-40B4-BE49-F238E27FC236}">
                <a16:creationId xmlns:a16="http://schemas.microsoft.com/office/drawing/2014/main" id="{5A40B45F-4807-4AFE-9791-C6E006F42BEE}"/>
              </a:ext>
            </a:extLst>
          </p:cNvPr>
          <p:cNvSpPr>
            <a:spLocks noGrp="1"/>
          </p:cNvSpPr>
          <p:nvPr>
            <p:ph type="dt" sz="half" idx="12"/>
          </p:nvPr>
        </p:nvSpPr>
        <p:spPr>
          <a:xfrm>
            <a:off x="4724399" y="4948714"/>
            <a:ext cx="2743200" cy="365125"/>
          </a:xfrm>
          <a:prstGeom prst="rect">
            <a:avLst/>
          </a:prstGeom>
        </p:spPr>
        <p:txBody>
          <a:bodyPr/>
          <a:lstStyle>
            <a:lvl1pPr algn="ctr">
              <a:defRPr sz="1600">
                <a:solidFill>
                  <a:schemeClr val="tx1"/>
                </a:solidFill>
                <a:latin typeface="Century Gothic" panose="020B0502020202020204" pitchFamily="34" charset="0"/>
              </a:defRPr>
            </a:lvl1pPr>
          </a:lstStyle>
          <a:p>
            <a:fld id="{F3F691CB-6EB2-4019-8408-C61DD4752427}" type="datetimeFigureOut">
              <a:rPr lang="en-US" smtClean="0"/>
              <a:pPr/>
              <a:t>10/12/2022</a:t>
            </a:fld>
            <a:endParaRPr lang="en-US"/>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5100" y="1869943"/>
            <a:ext cx="6477000" cy="939800"/>
          </a:xfrm>
          <a:prstGeom prst="rect">
            <a:avLst/>
          </a:prstGeom>
        </p:spPr>
      </p:pic>
    </p:spTree>
    <p:extLst>
      <p:ext uri="{BB962C8B-B14F-4D97-AF65-F5344CB8AC3E}">
        <p14:creationId xmlns:p14="http://schemas.microsoft.com/office/powerpoint/2010/main" val="9111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335360" y="2979047"/>
            <a:ext cx="460851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dirty="0"/>
              <a:t>Click to edit Master text styles</a:t>
            </a:r>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684218"/>
            <a:ext cx="5544616" cy="804513"/>
          </a:xfrm>
          <a:prstGeom prst="rect">
            <a:avLst/>
          </a:prstGeom>
        </p:spPr>
      </p:pic>
    </p:spTree>
    <p:extLst>
      <p:ext uri="{BB962C8B-B14F-4D97-AF65-F5344CB8AC3E}">
        <p14:creationId xmlns:p14="http://schemas.microsoft.com/office/powerpoint/2010/main" val="309389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6" r:id="rId4"/>
    <p:sldLayoutId id="2147483673" r:id="rId5"/>
    <p:sldLayoutId id="2147483674" r:id="rId6"/>
    <p:sldLayoutId id="2147483675" r:id="rId7"/>
    <p:sldLayoutId id="2147483665" r:id="rId8"/>
    <p:sldLayoutId id="2147483667" r:id="rId9"/>
    <p:sldLayoutId id="2147483668" r:id="rId10"/>
    <p:sldLayoutId id="2147483664" r:id="rId11"/>
    <p:sldLayoutId id="2147483661" r:id="rId12"/>
    <p:sldLayoutId id="2147483676" r:id="rId13"/>
    <p:sldLayoutId id="2147483662" r:id="rId14"/>
    <p:sldLayoutId id="2147483660"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hyperlink" Target="https://school-learningzone.co.uk/key_stage_two/ks2_history/british_history_/roman_britain/roman_britain.html" TargetMode="External"/><Relationship Id="rId3" Type="http://schemas.openxmlformats.org/officeDocument/2006/relationships/hyperlink" Target="https://www.bbc.co.uk/teach/class-clips-video/history-ks2-the-roman-invasion-animation/zmyhf4j" TargetMode="External"/><Relationship Id="rId7" Type="http://schemas.openxmlformats.org/officeDocument/2006/relationships/hyperlink" Target="https://www.stalbansmuseums.org.uk/learn/romans-online" TargetMode="External"/><Relationship Id="rId2" Type="http://schemas.openxmlformats.org/officeDocument/2006/relationships/hyperlink" Target="https://www.english-heritage.org.uk/learn/story-of-england/romans/" TargetMode="External"/><Relationship Id="rId1" Type="http://schemas.openxmlformats.org/officeDocument/2006/relationships/slideLayout" Target="../slideLayouts/slideLayout6.xml"/><Relationship Id="rId6" Type="http://schemas.openxmlformats.org/officeDocument/2006/relationships/hyperlink" Target="https://www.romanbaths.co.uk/videos/visit/childs-eye-view-roman-baths" TargetMode="External"/><Relationship Id="rId5" Type="http://schemas.openxmlformats.org/officeDocument/2006/relationships/hyperlink" Target="https://www.britishmuseum.org/learn/schools/ages-7-11/ancient-rome" TargetMode="External"/><Relationship Id="rId10" Type="http://schemas.openxmlformats.org/officeDocument/2006/relationships/chart" Target="../charts/chart1.xml"/><Relationship Id="rId4" Type="http://schemas.openxmlformats.org/officeDocument/2006/relationships/hyperlink" Target="https://www.bbc.co.uk/teach/class-clips-video/history-ks2-the-roman-empire-and-its-effects-on-britain/zrvs382" TargetMode="Externa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a:xfrm>
            <a:off x="227348" y="3443496"/>
            <a:ext cx="5328592" cy="955740"/>
          </a:xfrm>
        </p:spPr>
        <p:txBody>
          <a:bodyPr/>
          <a:lstStyle/>
          <a:p>
            <a:r>
              <a:rPr lang="en-US" sz="4400" b="0" dirty="0"/>
              <a:t>Roman Britain</a:t>
            </a:r>
          </a:p>
          <a:p>
            <a:r>
              <a:rPr lang="en-US" sz="2800" dirty="0">
                <a:latin typeface="+mn-lt"/>
              </a:rPr>
              <a:t>Wider World</a:t>
            </a:r>
          </a:p>
        </p:txBody>
      </p:sp>
      <p:sp>
        <p:nvSpPr>
          <p:cNvPr id="4" name="TextBox 3">
            <a:extLst>
              <a:ext uri="{FF2B5EF4-FFF2-40B4-BE49-F238E27FC236}">
                <a16:creationId xmlns:a16="http://schemas.microsoft.com/office/drawing/2014/main" id="{7152AB39-BE9E-7847-858A-5E5AC7E11493}"/>
              </a:ext>
            </a:extLst>
          </p:cNvPr>
          <p:cNvSpPr txBox="1"/>
          <p:nvPr/>
        </p:nvSpPr>
        <p:spPr>
          <a:xfrm>
            <a:off x="743374" y="2507340"/>
            <a:ext cx="4608512" cy="584775"/>
          </a:xfrm>
          <a:prstGeom prst="rect">
            <a:avLst/>
          </a:prstGeom>
          <a:noFill/>
        </p:spPr>
        <p:txBody>
          <a:bodyPr wrap="square" rtlCol="0">
            <a:spAutoFit/>
          </a:bodyPr>
          <a:lstStyle/>
          <a:p>
            <a:r>
              <a:rPr lang="en-US" sz="3200" dirty="0">
                <a:solidFill>
                  <a:srgbClr val="8B1C86"/>
                </a:solidFill>
              </a:rPr>
              <a:t>Knowledge organiser</a:t>
            </a:r>
          </a:p>
        </p:txBody>
      </p:sp>
      <p:cxnSp>
        <p:nvCxnSpPr>
          <p:cNvPr id="6" name="Straight Connector 5">
            <a:extLst>
              <a:ext uri="{FF2B5EF4-FFF2-40B4-BE49-F238E27FC236}">
                <a16:creationId xmlns:a16="http://schemas.microsoft.com/office/drawing/2014/main" id="{05CDBA8F-3598-F94A-B2C2-1F2016F44A99}"/>
              </a:ext>
            </a:extLst>
          </p:cNvPr>
          <p:cNvCxnSpPr/>
          <p:nvPr/>
        </p:nvCxnSpPr>
        <p:spPr>
          <a:xfrm>
            <a:off x="407368" y="2492896"/>
            <a:ext cx="49685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A29B66-42A1-B140-4CE5-3B8349DFB879}"/>
              </a:ext>
            </a:extLst>
          </p:cNvPr>
          <p:cNvGrpSpPr/>
          <p:nvPr/>
        </p:nvGrpSpPr>
        <p:grpSpPr>
          <a:xfrm>
            <a:off x="5951984" y="1813567"/>
            <a:ext cx="6076828" cy="3230866"/>
            <a:chOff x="5812406" y="1876420"/>
            <a:chExt cx="6076828" cy="3230866"/>
          </a:xfrm>
        </p:grpSpPr>
        <p:pic>
          <p:nvPicPr>
            <p:cNvPr id="3" name="Picture 2">
              <a:extLst>
                <a:ext uri="{FF2B5EF4-FFF2-40B4-BE49-F238E27FC236}">
                  <a16:creationId xmlns:a16="http://schemas.microsoft.com/office/drawing/2014/main" id="{56054BA4-F3E4-A8B3-E1FA-1D3C4FD636A6}"/>
                </a:ext>
              </a:extLst>
            </p:cNvPr>
            <p:cNvPicPr>
              <a:picLocks noChangeAspect="1"/>
            </p:cNvPicPr>
            <p:nvPr/>
          </p:nvPicPr>
          <p:blipFill rotWithShape="1">
            <a:blip r:embed="rId2"/>
            <a:srcRect r="2164" b="12800"/>
            <a:stretch/>
          </p:blipFill>
          <p:spPr>
            <a:xfrm>
              <a:off x="5812406" y="1876421"/>
              <a:ext cx="6064596" cy="841915"/>
            </a:xfrm>
            <a:prstGeom prst="rect">
              <a:avLst/>
            </a:prstGeom>
          </p:spPr>
        </p:pic>
        <p:pic>
          <p:nvPicPr>
            <p:cNvPr id="5" name="Picture 4">
              <a:extLst>
                <a:ext uri="{FF2B5EF4-FFF2-40B4-BE49-F238E27FC236}">
                  <a16:creationId xmlns:a16="http://schemas.microsoft.com/office/drawing/2014/main" id="{9C67E3F2-AB91-E174-FD84-1FAB5EFA94DF}"/>
                </a:ext>
              </a:extLst>
            </p:cNvPr>
            <p:cNvPicPr>
              <a:picLocks noChangeAspect="1"/>
            </p:cNvPicPr>
            <p:nvPr/>
          </p:nvPicPr>
          <p:blipFill rotWithShape="1">
            <a:blip r:embed="rId3"/>
            <a:srcRect l="2064" r="11020"/>
            <a:stretch/>
          </p:blipFill>
          <p:spPr>
            <a:xfrm>
              <a:off x="5824638" y="3031831"/>
              <a:ext cx="6064596" cy="901948"/>
            </a:xfrm>
            <a:prstGeom prst="rect">
              <a:avLst/>
            </a:prstGeom>
          </p:spPr>
        </p:pic>
        <p:pic>
          <p:nvPicPr>
            <p:cNvPr id="7" name="Picture 6">
              <a:extLst>
                <a:ext uri="{FF2B5EF4-FFF2-40B4-BE49-F238E27FC236}">
                  <a16:creationId xmlns:a16="http://schemas.microsoft.com/office/drawing/2014/main" id="{A22E898C-80A5-32E7-F786-861D0A6DB5B3}"/>
                </a:ext>
              </a:extLst>
            </p:cNvPr>
            <p:cNvPicPr>
              <a:picLocks noChangeAspect="1"/>
            </p:cNvPicPr>
            <p:nvPr/>
          </p:nvPicPr>
          <p:blipFill>
            <a:blip r:embed="rId4"/>
            <a:stretch>
              <a:fillRect/>
            </a:stretch>
          </p:blipFill>
          <p:spPr>
            <a:xfrm>
              <a:off x="5832981" y="4247274"/>
              <a:ext cx="6044021" cy="860012"/>
            </a:xfrm>
            <a:prstGeom prst="rect">
              <a:avLst/>
            </a:prstGeom>
          </p:spPr>
        </p:pic>
        <p:sp>
          <p:nvSpPr>
            <p:cNvPr id="8" name="Rectangle 7">
              <a:extLst>
                <a:ext uri="{FF2B5EF4-FFF2-40B4-BE49-F238E27FC236}">
                  <a16:creationId xmlns:a16="http://schemas.microsoft.com/office/drawing/2014/main" id="{F5C475EC-1A69-61A0-CE3E-DA9FB314D907}"/>
                </a:ext>
              </a:extLst>
            </p:cNvPr>
            <p:cNvSpPr/>
            <p:nvPr/>
          </p:nvSpPr>
          <p:spPr>
            <a:xfrm>
              <a:off x="5824636" y="1876420"/>
              <a:ext cx="6064597" cy="3230857"/>
            </a:xfrm>
            <a:prstGeom prst="rect">
              <a:avLst/>
            </a:prstGeom>
            <a:solidFill>
              <a:schemeClr val="bg1">
                <a:lumMod val="8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896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60048ECB-1D9C-48B4-C359-91357852FD5F}"/>
              </a:ext>
            </a:extLst>
          </p:cNvPr>
          <p:cNvCxnSpPr>
            <a:cxnSpLocks/>
          </p:cNvCxnSpPr>
          <p:nvPr/>
        </p:nvCxnSpPr>
        <p:spPr>
          <a:xfrm>
            <a:off x="4871864" y="3722154"/>
            <a:ext cx="0" cy="122376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a:xfrm>
            <a:off x="134337" y="136939"/>
            <a:ext cx="8801100" cy="603355"/>
          </a:xfrm>
        </p:spPr>
        <p:txBody>
          <a:bodyPr/>
          <a:lstStyle/>
          <a:p>
            <a:r>
              <a:rPr lang="en-US" dirty="0"/>
              <a:t>Roman Britain</a:t>
            </a:r>
          </a:p>
        </p:txBody>
      </p:sp>
      <p:sp>
        <p:nvSpPr>
          <p:cNvPr id="3" name="TextBox 2">
            <a:extLst>
              <a:ext uri="{FF2B5EF4-FFF2-40B4-BE49-F238E27FC236}">
                <a16:creationId xmlns:a16="http://schemas.microsoft.com/office/drawing/2014/main" id="{FB248809-1C24-6D4B-BE4B-D58E8B8B28C5}"/>
              </a:ext>
            </a:extLst>
          </p:cNvPr>
          <p:cNvSpPr txBox="1"/>
          <p:nvPr/>
        </p:nvSpPr>
        <p:spPr>
          <a:xfrm>
            <a:off x="17183" y="883471"/>
            <a:ext cx="12157634" cy="1783410"/>
          </a:xfrm>
          <a:prstGeom prst="rect">
            <a:avLst/>
          </a:prstGeom>
          <a:noFill/>
          <a:ln>
            <a:noFill/>
          </a:ln>
        </p:spPr>
        <p:txBody>
          <a:bodyPr wrap="square" lIns="108000" tIns="108000" rIns="108000" bIns="108000" rtlCol="0">
            <a:spAutoFit/>
          </a:bodyPr>
          <a:lstStyle/>
          <a:p>
            <a:r>
              <a:rPr lang="en-US" sz="1400" b="1" dirty="0">
                <a:solidFill>
                  <a:srgbClr val="8B1C86"/>
                </a:solidFill>
              </a:rPr>
              <a:t>Why this period is important</a:t>
            </a:r>
          </a:p>
          <a:p>
            <a:pPr>
              <a:lnSpc>
                <a:spcPct val="150000"/>
              </a:lnSpc>
            </a:pPr>
            <a:r>
              <a:rPr lang="en-GB" sz="1200" dirty="0"/>
              <a:t>The arrival of the Romans to Britain and their occupation for over 350 years marks a turning point in the history of Britain.  Not only did they transform the landscape they also left written records for the first time in the form of letters and coins and even graffiti.  What people remember the Romans for most is the strength of their rule and their advanced lifestyle compared to the Iron age Britons. They introduced organised cities, roads, villas and even public baths connected through impressive system of well engineered roads. The Romans were able to keep control of Britain through use of their disciplined and well organised army which shortly after 410 AD left the Britons to rule themselves.  Their legacy is still felt to this day, in the form of the Latin language, buildings, laws </a:t>
            </a:r>
            <a:r>
              <a:rPr lang="en-GB" sz="1050" dirty="0"/>
              <a:t>etc</a:t>
            </a:r>
            <a:endParaRPr lang="en-GB" sz="1200" dirty="0"/>
          </a:p>
        </p:txBody>
      </p:sp>
      <p:cxnSp>
        <p:nvCxnSpPr>
          <p:cNvPr id="95" name="Straight Connector 94">
            <a:extLst>
              <a:ext uri="{FF2B5EF4-FFF2-40B4-BE49-F238E27FC236}">
                <a16:creationId xmlns:a16="http://schemas.microsoft.com/office/drawing/2014/main" id="{9A7272EF-CAF6-E84C-86F2-563BF5E49406}"/>
              </a:ext>
            </a:extLst>
          </p:cNvPr>
          <p:cNvCxnSpPr>
            <a:cxnSpLocks/>
          </p:cNvCxnSpPr>
          <p:nvPr/>
        </p:nvCxnSpPr>
        <p:spPr>
          <a:xfrm>
            <a:off x="752129" y="3763230"/>
            <a:ext cx="0" cy="7291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E8095BA-0224-4343-B725-22719B0CE5F4}"/>
              </a:ext>
            </a:extLst>
          </p:cNvPr>
          <p:cNvCxnSpPr>
            <a:cxnSpLocks/>
          </p:cNvCxnSpPr>
          <p:nvPr/>
        </p:nvCxnSpPr>
        <p:spPr>
          <a:xfrm>
            <a:off x="2495600" y="3763230"/>
            <a:ext cx="0" cy="7291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88CD8EB-68E1-DD41-BF7B-DBE1701EC43B}"/>
              </a:ext>
            </a:extLst>
          </p:cNvPr>
          <p:cNvCxnSpPr>
            <a:cxnSpLocks/>
          </p:cNvCxnSpPr>
          <p:nvPr/>
        </p:nvCxnSpPr>
        <p:spPr>
          <a:xfrm>
            <a:off x="8243566" y="3706722"/>
            <a:ext cx="0" cy="78569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C10A473D-1386-E441-843E-8984A2871B13}"/>
              </a:ext>
            </a:extLst>
          </p:cNvPr>
          <p:cNvSpPr txBox="1"/>
          <p:nvPr/>
        </p:nvSpPr>
        <p:spPr>
          <a:xfrm>
            <a:off x="1718091" y="3912486"/>
            <a:ext cx="1661831" cy="1092607"/>
          </a:xfrm>
          <a:prstGeom prst="rect">
            <a:avLst/>
          </a:prstGeom>
          <a:solidFill>
            <a:schemeClr val="bg1"/>
          </a:solidFill>
          <a:ln>
            <a:solidFill>
              <a:schemeClr val="bg1">
                <a:lumMod val="85000"/>
              </a:schemeClr>
            </a:solidFill>
          </a:ln>
        </p:spPr>
        <p:txBody>
          <a:bodyPr wrap="square" rtlCol="0">
            <a:spAutoFit/>
          </a:bodyPr>
          <a:lstStyle/>
          <a:p>
            <a:pPr algn="ctr"/>
            <a:r>
              <a:rPr lang="en-US" sz="1200" dirty="0"/>
              <a:t>Claudius invades and stays.  Romans begin 367 years of continuous occupation</a:t>
            </a:r>
          </a:p>
          <a:p>
            <a:pPr algn="ctr"/>
            <a:endParaRPr lang="en-US" sz="500" dirty="0"/>
          </a:p>
        </p:txBody>
      </p:sp>
      <p:sp>
        <p:nvSpPr>
          <p:cNvPr id="46" name="Rectangle 45">
            <a:extLst>
              <a:ext uri="{FF2B5EF4-FFF2-40B4-BE49-F238E27FC236}">
                <a16:creationId xmlns:a16="http://schemas.microsoft.com/office/drawing/2014/main" id="{83D73443-A938-7641-AEAC-9977A55D67E1}"/>
              </a:ext>
            </a:extLst>
          </p:cNvPr>
          <p:cNvSpPr/>
          <p:nvPr/>
        </p:nvSpPr>
        <p:spPr>
          <a:xfrm>
            <a:off x="486248" y="2745068"/>
            <a:ext cx="10759301" cy="493953"/>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Romans</a:t>
            </a:r>
          </a:p>
        </p:txBody>
      </p:sp>
      <p:sp>
        <p:nvSpPr>
          <p:cNvPr id="49" name="Rectangle 48">
            <a:extLst>
              <a:ext uri="{FF2B5EF4-FFF2-40B4-BE49-F238E27FC236}">
                <a16:creationId xmlns:a16="http://schemas.microsoft.com/office/drawing/2014/main" id="{19B3BDB0-1224-7B4B-826F-615DB8255D30}"/>
              </a:ext>
            </a:extLst>
          </p:cNvPr>
          <p:cNvSpPr/>
          <p:nvPr/>
        </p:nvSpPr>
        <p:spPr>
          <a:xfrm>
            <a:off x="11245549" y="2747669"/>
            <a:ext cx="902319" cy="49395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Saxons</a:t>
            </a:r>
          </a:p>
        </p:txBody>
      </p:sp>
      <p:grpSp>
        <p:nvGrpSpPr>
          <p:cNvPr id="12" name="Group 11">
            <a:extLst>
              <a:ext uri="{FF2B5EF4-FFF2-40B4-BE49-F238E27FC236}">
                <a16:creationId xmlns:a16="http://schemas.microsoft.com/office/drawing/2014/main" id="{AB3679DE-E4BE-C840-A6DE-3F9660BA37A5}"/>
              </a:ext>
            </a:extLst>
          </p:cNvPr>
          <p:cNvGrpSpPr/>
          <p:nvPr/>
        </p:nvGrpSpPr>
        <p:grpSpPr>
          <a:xfrm>
            <a:off x="-246076" y="3329890"/>
            <a:ext cx="12461803" cy="389214"/>
            <a:chOff x="-245776" y="3141315"/>
            <a:chExt cx="12252824" cy="281440"/>
          </a:xfrm>
        </p:grpSpPr>
        <p:sp>
          <p:nvSpPr>
            <p:cNvPr id="10" name="Chevron 9">
              <a:extLst>
                <a:ext uri="{FF2B5EF4-FFF2-40B4-BE49-F238E27FC236}">
                  <a16:creationId xmlns:a16="http://schemas.microsoft.com/office/drawing/2014/main" id="{DA32D9DD-2D2F-4D4F-AD20-30EC77962184}"/>
                </a:ext>
              </a:extLst>
            </p:cNvPr>
            <p:cNvSpPr/>
            <p:nvPr/>
          </p:nvSpPr>
          <p:spPr>
            <a:xfrm>
              <a:off x="201611" y="3141315"/>
              <a:ext cx="11805437" cy="28144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975DD12D-0A71-3349-91D5-F88D428283AD}"/>
                </a:ext>
              </a:extLst>
            </p:cNvPr>
            <p:cNvSpPr txBox="1"/>
            <p:nvPr/>
          </p:nvSpPr>
          <p:spPr>
            <a:xfrm>
              <a:off x="-245776" y="3181887"/>
              <a:ext cx="1899071" cy="200297"/>
            </a:xfrm>
            <a:prstGeom prst="rect">
              <a:avLst/>
            </a:prstGeom>
            <a:noFill/>
            <a:ln>
              <a:noFill/>
            </a:ln>
          </p:spPr>
          <p:txBody>
            <a:bodyPr wrap="square" rtlCol="0">
              <a:spAutoFit/>
            </a:bodyPr>
            <a:lstStyle/>
            <a:p>
              <a:pPr algn="ctr"/>
              <a:r>
                <a:rPr lang="en-US" sz="1200" b="1" dirty="0">
                  <a:solidFill>
                    <a:schemeClr val="bg1"/>
                  </a:solidFill>
                </a:rPr>
                <a:t>55 BC</a:t>
              </a:r>
            </a:p>
          </p:txBody>
        </p:sp>
        <p:sp>
          <p:nvSpPr>
            <p:cNvPr id="51" name="TextBox 50">
              <a:extLst>
                <a:ext uri="{FF2B5EF4-FFF2-40B4-BE49-F238E27FC236}">
                  <a16:creationId xmlns:a16="http://schemas.microsoft.com/office/drawing/2014/main" id="{25F5AE16-EE1A-804A-9E99-48DFF42646E3}"/>
                </a:ext>
              </a:extLst>
            </p:cNvPr>
            <p:cNvSpPr txBox="1"/>
            <p:nvPr/>
          </p:nvSpPr>
          <p:spPr>
            <a:xfrm>
              <a:off x="7713393" y="3163709"/>
              <a:ext cx="776211" cy="200297"/>
            </a:xfrm>
            <a:prstGeom prst="rect">
              <a:avLst/>
            </a:prstGeom>
            <a:noFill/>
            <a:ln>
              <a:noFill/>
            </a:ln>
          </p:spPr>
          <p:txBody>
            <a:bodyPr wrap="square" rtlCol="0">
              <a:spAutoFit/>
            </a:bodyPr>
            <a:lstStyle/>
            <a:p>
              <a:pPr algn="ctr"/>
              <a:r>
                <a:rPr lang="en-US" sz="1200" b="1" dirty="0">
                  <a:solidFill>
                    <a:schemeClr val="bg1"/>
                  </a:solidFill>
                </a:rPr>
                <a:t>122 AD</a:t>
              </a:r>
            </a:p>
          </p:txBody>
        </p:sp>
      </p:grpSp>
      <p:cxnSp>
        <p:nvCxnSpPr>
          <p:cNvPr id="57" name="Straight Connector 56">
            <a:extLst>
              <a:ext uri="{FF2B5EF4-FFF2-40B4-BE49-F238E27FC236}">
                <a16:creationId xmlns:a16="http://schemas.microsoft.com/office/drawing/2014/main" id="{668B9A01-7697-C54F-96CB-F4BBED8D3FD2}"/>
              </a:ext>
            </a:extLst>
          </p:cNvPr>
          <p:cNvCxnSpPr>
            <a:cxnSpLocks/>
          </p:cNvCxnSpPr>
          <p:nvPr/>
        </p:nvCxnSpPr>
        <p:spPr>
          <a:xfrm>
            <a:off x="11611551" y="3708377"/>
            <a:ext cx="0" cy="9570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27DFFE0-AF17-1F68-69B9-56F0BECEA47B}"/>
              </a:ext>
            </a:extLst>
          </p:cNvPr>
          <p:cNvSpPr txBox="1"/>
          <p:nvPr/>
        </p:nvSpPr>
        <p:spPr>
          <a:xfrm>
            <a:off x="2037169" y="3374804"/>
            <a:ext cx="753625" cy="276998"/>
          </a:xfrm>
          <a:prstGeom prst="rect">
            <a:avLst/>
          </a:prstGeom>
          <a:noFill/>
          <a:ln>
            <a:noFill/>
          </a:ln>
        </p:spPr>
        <p:txBody>
          <a:bodyPr wrap="square" rtlCol="0">
            <a:spAutoFit/>
          </a:bodyPr>
          <a:lstStyle/>
          <a:p>
            <a:pPr algn="ctr"/>
            <a:r>
              <a:rPr lang="en-US" sz="1200" b="1" dirty="0">
                <a:solidFill>
                  <a:schemeClr val="bg1"/>
                </a:solidFill>
              </a:rPr>
              <a:t>43 AD</a:t>
            </a:r>
          </a:p>
        </p:txBody>
      </p:sp>
      <p:sp>
        <p:nvSpPr>
          <p:cNvPr id="60" name="TextBox 59">
            <a:extLst>
              <a:ext uri="{FF2B5EF4-FFF2-40B4-BE49-F238E27FC236}">
                <a16:creationId xmlns:a16="http://schemas.microsoft.com/office/drawing/2014/main" id="{E4B10977-08C4-14D3-B3F9-763EA091BF6D}"/>
              </a:ext>
            </a:extLst>
          </p:cNvPr>
          <p:cNvSpPr txBox="1"/>
          <p:nvPr/>
        </p:nvSpPr>
        <p:spPr>
          <a:xfrm>
            <a:off x="4474658" y="3360911"/>
            <a:ext cx="753625" cy="276998"/>
          </a:xfrm>
          <a:prstGeom prst="rect">
            <a:avLst/>
          </a:prstGeom>
          <a:noFill/>
          <a:ln>
            <a:noFill/>
          </a:ln>
        </p:spPr>
        <p:txBody>
          <a:bodyPr wrap="square" rtlCol="0">
            <a:spAutoFit/>
          </a:bodyPr>
          <a:lstStyle/>
          <a:p>
            <a:pPr algn="ctr"/>
            <a:r>
              <a:rPr lang="en-US" sz="1200" b="1" dirty="0">
                <a:solidFill>
                  <a:schemeClr val="bg1"/>
                </a:solidFill>
              </a:rPr>
              <a:t>61AD</a:t>
            </a:r>
          </a:p>
        </p:txBody>
      </p:sp>
      <p:sp>
        <p:nvSpPr>
          <p:cNvPr id="86" name="TextBox 85">
            <a:extLst>
              <a:ext uri="{FF2B5EF4-FFF2-40B4-BE49-F238E27FC236}">
                <a16:creationId xmlns:a16="http://schemas.microsoft.com/office/drawing/2014/main" id="{8D7099D0-FC52-0A5E-4B65-B2E2DE8B8041}"/>
              </a:ext>
            </a:extLst>
          </p:cNvPr>
          <p:cNvSpPr txBox="1"/>
          <p:nvPr/>
        </p:nvSpPr>
        <p:spPr>
          <a:xfrm>
            <a:off x="4120114" y="3901038"/>
            <a:ext cx="1560443" cy="1092607"/>
          </a:xfrm>
          <a:prstGeom prst="rect">
            <a:avLst/>
          </a:prstGeom>
          <a:solidFill>
            <a:schemeClr val="bg1"/>
          </a:solidFill>
          <a:ln>
            <a:solidFill>
              <a:schemeClr val="bg1">
                <a:lumMod val="85000"/>
              </a:schemeClr>
            </a:solidFill>
          </a:ln>
        </p:spPr>
        <p:txBody>
          <a:bodyPr wrap="square" rtlCol="0">
            <a:spAutoFit/>
          </a:bodyPr>
          <a:lstStyle/>
          <a:p>
            <a:pPr algn="ctr"/>
            <a:r>
              <a:rPr lang="en-US" sz="1200" dirty="0"/>
              <a:t>Queen Boudica of the Iceni leads rebellion against Romans but is defeated</a:t>
            </a:r>
          </a:p>
          <a:p>
            <a:pPr algn="ctr"/>
            <a:endParaRPr lang="en-US" sz="500" dirty="0"/>
          </a:p>
        </p:txBody>
      </p:sp>
      <p:sp>
        <p:nvSpPr>
          <p:cNvPr id="61" name="TextBox 60">
            <a:extLst>
              <a:ext uri="{FF2B5EF4-FFF2-40B4-BE49-F238E27FC236}">
                <a16:creationId xmlns:a16="http://schemas.microsoft.com/office/drawing/2014/main" id="{90D8F4DE-EA5A-B240-626A-52951BCC7FE6}"/>
              </a:ext>
            </a:extLst>
          </p:cNvPr>
          <p:cNvSpPr txBox="1"/>
          <p:nvPr/>
        </p:nvSpPr>
        <p:spPr>
          <a:xfrm>
            <a:off x="7248128" y="3976694"/>
            <a:ext cx="2105247" cy="907941"/>
          </a:xfrm>
          <a:prstGeom prst="rect">
            <a:avLst/>
          </a:prstGeom>
          <a:solidFill>
            <a:schemeClr val="bg1"/>
          </a:solidFill>
          <a:ln>
            <a:solidFill>
              <a:schemeClr val="bg1">
                <a:lumMod val="85000"/>
              </a:schemeClr>
            </a:solidFill>
          </a:ln>
        </p:spPr>
        <p:txBody>
          <a:bodyPr wrap="square" rtlCol="0">
            <a:spAutoFit/>
          </a:bodyPr>
          <a:lstStyle/>
          <a:p>
            <a:pPr algn="ctr"/>
            <a:r>
              <a:rPr lang="en-US" sz="1200" dirty="0"/>
              <a:t>Romans start to build Hadrian's Wall, marking the northern edge of their empire</a:t>
            </a:r>
          </a:p>
          <a:p>
            <a:pPr algn="ctr"/>
            <a:endParaRPr lang="en-US" sz="500" dirty="0"/>
          </a:p>
        </p:txBody>
      </p:sp>
      <p:sp>
        <p:nvSpPr>
          <p:cNvPr id="64" name="TextBox 63">
            <a:extLst>
              <a:ext uri="{FF2B5EF4-FFF2-40B4-BE49-F238E27FC236}">
                <a16:creationId xmlns:a16="http://schemas.microsoft.com/office/drawing/2014/main" id="{BDC105E0-016D-D961-6F75-D7E4C76AD883}"/>
              </a:ext>
            </a:extLst>
          </p:cNvPr>
          <p:cNvSpPr txBox="1"/>
          <p:nvPr/>
        </p:nvSpPr>
        <p:spPr>
          <a:xfrm>
            <a:off x="10843794" y="4126806"/>
            <a:ext cx="1220032" cy="538609"/>
          </a:xfrm>
          <a:prstGeom prst="rect">
            <a:avLst/>
          </a:prstGeom>
          <a:solidFill>
            <a:schemeClr val="bg1"/>
          </a:solidFill>
          <a:ln>
            <a:solidFill>
              <a:schemeClr val="bg1">
                <a:lumMod val="85000"/>
              </a:schemeClr>
            </a:solidFill>
          </a:ln>
        </p:spPr>
        <p:txBody>
          <a:bodyPr wrap="square" rtlCol="0">
            <a:spAutoFit/>
          </a:bodyPr>
          <a:lstStyle/>
          <a:p>
            <a:pPr algn="ctr"/>
            <a:r>
              <a:rPr lang="en-US" sz="1200" dirty="0"/>
              <a:t>Roman army leaves Britain</a:t>
            </a:r>
          </a:p>
          <a:p>
            <a:pPr algn="ctr"/>
            <a:endParaRPr lang="en-US" sz="500" dirty="0"/>
          </a:p>
        </p:txBody>
      </p:sp>
      <p:sp>
        <p:nvSpPr>
          <p:cNvPr id="70" name="TextBox 69">
            <a:extLst>
              <a:ext uri="{FF2B5EF4-FFF2-40B4-BE49-F238E27FC236}">
                <a16:creationId xmlns:a16="http://schemas.microsoft.com/office/drawing/2014/main" id="{925FC967-0CC6-AB10-97B9-8FE50277A150}"/>
              </a:ext>
            </a:extLst>
          </p:cNvPr>
          <p:cNvSpPr txBox="1"/>
          <p:nvPr/>
        </p:nvSpPr>
        <p:spPr>
          <a:xfrm>
            <a:off x="10859904" y="3374935"/>
            <a:ext cx="789450" cy="276998"/>
          </a:xfrm>
          <a:prstGeom prst="rect">
            <a:avLst/>
          </a:prstGeom>
          <a:noFill/>
          <a:ln>
            <a:noFill/>
          </a:ln>
        </p:spPr>
        <p:txBody>
          <a:bodyPr wrap="square" rtlCol="0">
            <a:spAutoFit/>
          </a:bodyPr>
          <a:lstStyle/>
          <a:p>
            <a:pPr algn="ctr"/>
            <a:r>
              <a:rPr lang="en-US" sz="1200" b="1" dirty="0">
                <a:solidFill>
                  <a:schemeClr val="bg1"/>
                </a:solidFill>
              </a:rPr>
              <a:t>410 AD</a:t>
            </a:r>
          </a:p>
        </p:txBody>
      </p:sp>
      <p:sp>
        <p:nvSpPr>
          <p:cNvPr id="5" name="TextBox 4">
            <a:extLst>
              <a:ext uri="{FF2B5EF4-FFF2-40B4-BE49-F238E27FC236}">
                <a16:creationId xmlns:a16="http://schemas.microsoft.com/office/drawing/2014/main" id="{93149745-D39E-130E-61B0-EABB6705402B}"/>
              </a:ext>
            </a:extLst>
          </p:cNvPr>
          <p:cNvSpPr txBox="1"/>
          <p:nvPr/>
        </p:nvSpPr>
        <p:spPr>
          <a:xfrm rot="19942611">
            <a:off x="-44436" y="3824124"/>
            <a:ext cx="849095" cy="261610"/>
          </a:xfrm>
          <a:prstGeom prst="rect">
            <a:avLst/>
          </a:prstGeom>
          <a:noFill/>
        </p:spPr>
        <p:txBody>
          <a:bodyPr wrap="square" rtlCol="0">
            <a:spAutoFit/>
          </a:bodyPr>
          <a:lstStyle/>
          <a:p>
            <a:r>
              <a:rPr lang="en-US" sz="1050" b="1" dirty="0">
                <a:solidFill>
                  <a:schemeClr val="bg1"/>
                </a:solidFill>
              </a:rPr>
              <a:t>Romans</a:t>
            </a:r>
          </a:p>
        </p:txBody>
      </p:sp>
      <p:sp>
        <p:nvSpPr>
          <p:cNvPr id="52" name="Triangle 51">
            <a:extLst>
              <a:ext uri="{FF2B5EF4-FFF2-40B4-BE49-F238E27FC236}">
                <a16:creationId xmlns:a16="http://schemas.microsoft.com/office/drawing/2014/main" id="{BE9CE60F-1277-AF87-DD91-0DF722DFB927}"/>
              </a:ext>
            </a:extLst>
          </p:cNvPr>
          <p:cNvSpPr/>
          <p:nvPr/>
        </p:nvSpPr>
        <p:spPr>
          <a:xfrm rot="10800000" flipV="1">
            <a:off x="10233001" y="2758836"/>
            <a:ext cx="1013470" cy="480185"/>
          </a:xfrm>
          <a:prstGeom prst="triangle">
            <a:avLst>
              <a:gd name="adj" fmla="val 0"/>
            </a:avLst>
          </a:prstGeom>
          <a:solidFill>
            <a:srgbClr val="84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iangle 3">
            <a:extLst>
              <a:ext uri="{FF2B5EF4-FFF2-40B4-BE49-F238E27FC236}">
                <a16:creationId xmlns:a16="http://schemas.microsoft.com/office/drawing/2014/main" id="{1F062FEB-6745-9C33-3D68-0FE7782E835F}"/>
              </a:ext>
            </a:extLst>
          </p:cNvPr>
          <p:cNvSpPr/>
          <p:nvPr/>
        </p:nvSpPr>
        <p:spPr>
          <a:xfrm flipV="1">
            <a:off x="689447" y="2757750"/>
            <a:ext cx="1013469" cy="495298"/>
          </a:xfrm>
          <a:prstGeom prst="triangle">
            <a:avLst>
              <a:gd name="adj"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0A8053-F56D-F776-2A76-AA3D54EFE747}"/>
              </a:ext>
            </a:extLst>
          </p:cNvPr>
          <p:cNvSpPr/>
          <p:nvPr/>
        </p:nvSpPr>
        <p:spPr>
          <a:xfrm>
            <a:off x="90664" y="2749906"/>
            <a:ext cx="654359" cy="49395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7" name="TextBox 6">
            <a:extLst>
              <a:ext uri="{FF2B5EF4-FFF2-40B4-BE49-F238E27FC236}">
                <a16:creationId xmlns:a16="http://schemas.microsoft.com/office/drawing/2014/main" id="{C63D61AD-97C3-3938-1851-049E10152C18}"/>
              </a:ext>
            </a:extLst>
          </p:cNvPr>
          <p:cNvSpPr txBox="1"/>
          <p:nvPr/>
        </p:nvSpPr>
        <p:spPr>
          <a:xfrm>
            <a:off x="91586" y="2826748"/>
            <a:ext cx="1453415" cy="276999"/>
          </a:xfrm>
          <a:prstGeom prst="rect">
            <a:avLst/>
          </a:prstGeom>
          <a:noFill/>
        </p:spPr>
        <p:txBody>
          <a:bodyPr wrap="square" rtlCol="0">
            <a:spAutoFit/>
          </a:bodyPr>
          <a:lstStyle/>
          <a:p>
            <a:r>
              <a:rPr lang="en-US" sz="1200" b="1" dirty="0">
                <a:solidFill>
                  <a:schemeClr val="bg1"/>
                </a:solidFill>
              </a:rPr>
              <a:t>Iron age</a:t>
            </a:r>
          </a:p>
        </p:txBody>
      </p:sp>
      <p:pic>
        <p:nvPicPr>
          <p:cNvPr id="43" name="Picture 42">
            <a:extLst>
              <a:ext uri="{FF2B5EF4-FFF2-40B4-BE49-F238E27FC236}">
                <a16:creationId xmlns:a16="http://schemas.microsoft.com/office/drawing/2014/main" id="{FD6BEA89-09BF-385C-6981-CB51289E3B94}"/>
              </a:ext>
            </a:extLst>
          </p:cNvPr>
          <p:cNvPicPr>
            <a:picLocks noChangeAspect="1"/>
          </p:cNvPicPr>
          <p:nvPr/>
        </p:nvPicPr>
        <p:blipFill>
          <a:blip r:embed="rId3"/>
          <a:stretch>
            <a:fillRect/>
          </a:stretch>
        </p:blipFill>
        <p:spPr>
          <a:xfrm>
            <a:off x="4461286" y="5189759"/>
            <a:ext cx="1011778" cy="947196"/>
          </a:xfrm>
          <a:prstGeom prst="ellipse">
            <a:avLst/>
          </a:prstGeom>
          <a:ln>
            <a:noFill/>
          </a:ln>
        </p:spPr>
      </p:pic>
      <p:sp>
        <p:nvSpPr>
          <p:cNvPr id="44" name="Oval 43">
            <a:extLst>
              <a:ext uri="{FF2B5EF4-FFF2-40B4-BE49-F238E27FC236}">
                <a16:creationId xmlns:a16="http://schemas.microsoft.com/office/drawing/2014/main" id="{6C59AE8B-2AF0-EA73-4DCD-7681ED486778}"/>
              </a:ext>
            </a:extLst>
          </p:cNvPr>
          <p:cNvSpPr/>
          <p:nvPr/>
        </p:nvSpPr>
        <p:spPr>
          <a:xfrm>
            <a:off x="4418533" y="5117053"/>
            <a:ext cx="1097284" cy="10926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063BE35D-2781-32F5-2289-1CC2EEBB87A9}"/>
              </a:ext>
            </a:extLst>
          </p:cNvPr>
          <p:cNvPicPr>
            <a:picLocks noChangeAspect="1"/>
          </p:cNvPicPr>
          <p:nvPr/>
        </p:nvPicPr>
        <p:blipFill>
          <a:blip r:embed="rId4"/>
          <a:stretch>
            <a:fillRect/>
          </a:stretch>
        </p:blipFill>
        <p:spPr>
          <a:xfrm>
            <a:off x="2121417" y="5180755"/>
            <a:ext cx="825500" cy="965200"/>
          </a:xfrm>
          <a:prstGeom prst="ellipse">
            <a:avLst/>
          </a:prstGeom>
        </p:spPr>
      </p:pic>
      <p:sp>
        <p:nvSpPr>
          <p:cNvPr id="47" name="Oval 46">
            <a:extLst>
              <a:ext uri="{FF2B5EF4-FFF2-40B4-BE49-F238E27FC236}">
                <a16:creationId xmlns:a16="http://schemas.microsoft.com/office/drawing/2014/main" id="{E823DC45-E492-5212-37EC-2386B53EF5E1}"/>
              </a:ext>
            </a:extLst>
          </p:cNvPr>
          <p:cNvSpPr/>
          <p:nvPr/>
        </p:nvSpPr>
        <p:spPr>
          <a:xfrm>
            <a:off x="2000364" y="5117052"/>
            <a:ext cx="1097284" cy="10926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1DD2CEE9-C82E-541B-DB95-6A860826D293}"/>
              </a:ext>
            </a:extLst>
          </p:cNvPr>
          <p:cNvPicPr>
            <a:picLocks noChangeAspect="1"/>
          </p:cNvPicPr>
          <p:nvPr/>
        </p:nvPicPr>
        <p:blipFill>
          <a:blip r:embed="rId5"/>
          <a:stretch>
            <a:fillRect/>
          </a:stretch>
        </p:blipFill>
        <p:spPr>
          <a:xfrm>
            <a:off x="7676445" y="4972445"/>
            <a:ext cx="1140640" cy="1129495"/>
          </a:xfrm>
          <a:prstGeom prst="ellipse">
            <a:avLst/>
          </a:prstGeom>
        </p:spPr>
      </p:pic>
      <p:sp>
        <p:nvSpPr>
          <p:cNvPr id="53" name="Oval 52">
            <a:extLst>
              <a:ext uri="{FF2B5EF4-FFF2-40B4-BE49-F238E27FC236}">
                <a16:creationId xmlns:a16="http://schemas.microsoft.com/office/drawing/2014/main" id="{99031D41-601A-09E0-92F9-5EBD370AB240}"/>
              </a:ext>
            </a:extLst>
          </p:cNvPr>
          <p:cNvSpPr/>
          <p:nvPr/>
        </p:nvSpPr>
        <p:spPr>
          <a:xfrm>
            <a:off x="7604589" y="4908515"/>
            <a:ext cx="1273696" cy="123743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a:extLst>
              <a:ext uri="{FF2B5EF4-FFF2-40B4-BE49-F238E27FC236}">
                <a16:creationId xmlns:a16="http://schemas.microsoft.com/office/drawing/2014/main" id="{0ADAAF74-2CDF-D8D3-8BCA-97502A8D933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69"/>
          <a:stretch/>
        </p:blipFill>
        <p:spPr bwMode="auto">
          <a:xfrm>
            <a:off x="10907755" y="4908515"/>
            <a:ext cx="1180287" cy="1277273"/>
          </a:xfrm>
          <a:prstGeom prst="ellipse">
            <a:avLst/>
          </a:prstGeom>
          <a:noFill/>
          <a:extLst>
            <a:ext uri="{909E8E84-426E-40DD-AFC4-6F175D3DCCD1}">
              <a14:hiddenFill xmlns:a14="http://schemas.microsoft.com/office/drawing/2010/main">
                <a:solidFill>
                  <a:srgbClr val="FFFFFF"/>
                </a:solidFill>
              </a14:hiddenFill>
            </a:ext>
          </a:extLst>
        </p:spPr>
      </p:pic>
      <p:sp>
        <p:nvSpPr>
          <p:cNvPr id="59" name="Oval 58">
            <a:extLst>
              <a:ext uri="{FF2B5EF4-FFF2-40B4-BE49-F238E27FC236}">
                <a16:creationId xmlns:a16="http://schemas.microsoft.com/office/drawing/2014/main" id="{70058A93-7FF6-2185-BC0E-B8DDDEB472F9}"/>
              </a:ext>
            </a:extLst>
          </p:cNvPr>
          <p:cNvSpPr/>
          <p:nvPr/>
        </p:nvSpPr>
        <p:spPr>
          <a:xfrm>
            <a:off x="10835534" y="4840499"/>
            <a:ext cx="1312334" cy="138499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DD19FAFF-7772-CA46-B53F-DF79ACC56442}"/>
              </a:ext>
            </a:extLst>
          </p:cNvPr>
          <p:cNvSpPr txBox="1"/>
          <p:nvPr/>
        </p:nvSpPr>
        <p:spPr>
          <a:xfrm>
            <a:off x="169432" y="3972137"/>
            <a:ext cx="1441847" cy="1015663"/>
          </a:xfrm>
          <a:prstGeom prst="rect">
            <a:avLst/>
          </a:prstGeom>
          <a:solidFill>
            <a:schemeClr val="bg1"/>
          </a:solidFill>
          <a:ln>
            <a:solidFill>
              <a:schemeClr val="bg1">
                <a:lumMod val="85000"/>
              </a:schemeClr>
            </a:solidFill>
          </a:ln>
        </p:spPr>
        <p:txBody>
          <a:bodyPr wrap="square" rtlCol="0">
            <a:spAutoFit/>
          </a:bodyPr>
          <a:lstStyle/>
          <a:p>
            <a:pPr algn="ctr"/>
            <a:r>
              <a:rPr lang="en-US" sz="1200" dirty="0"/>
              <a:t>Julius Caesars's army lands and briefly defeats some tribes and then leaves</a:t>
            </a:r>
          </a:p>
        </p:txBody>
      </p:sp>
      <p:pic>
        <p:nvPicPr>
          <p:cNvPr id="75" name="Picture 74">
            <a:extLst>
              <a:ext uri="{FF2B5EF4-FFF2-40B4-BE49-F238E27FC236}">
                <a16:creationId xmlns:a16="http://schemas.microsoft.com/office/drawing/2014/main" id="{ADFE5310-90E8-CCFF-CB68-C60828DFF3D8}"/>
              </a:ext>
            </a:extLst>
          </p:cNvPr>
          <p:cNvPicPr>
            <a:picLocks noChangeAspect="1"/>
          </p:cNvPicPr>
          <p:nvPr/>
        </p:nvPicPr>
        <p:blipFill>
          <a:blip r:embed="rId7"/>
          <a:stretch>
            <a:fillRect/>
          </a:stretch>
        </p:blipFill>
        <p:spPr>
          <a:xfrm>
            <a:off x="334017" y="5140956"/>
            <a:ext cx="1009455" cy="992939"/>
          </a:xfrm>
          <a:prstGeom prst="ellipse">
            <a:avLst/>
          </a:prstGeom>
        </p:spPr>
      </p:pic>
      <p:sp>
        <p:nvSpPr>
          <p:cNvPr id="76" name="Oval 75">
            <a:extLst>
              <a:ext uri="{FF2B5EF4-FFF2-40B4-BE49-F238E27FC236}">
                <a16:creationId xmlns:a16="http://schemas.microsoft.com/office/drawing/2014/main" id="{CDBB49BC-C348-1C91-F7C9-D109E1AA5372}"/>
              </a:ext>
            </a:extLst>
          </p:cNvPr>
          <p:cNvSpPr/>
          <p:nvPr/>
        </p:nvSpPr>
        <p:spPr>
          <a:xfrm>
            <a:off x="302956" y="5093181"/>
            <a:ext cx="1097284" cy="10926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25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p:txBody>
          <a:bodyPr/>
          <a:lstStyle/>
          <a:p>
            <a:r>
              <a:rPr lang="en-US" dirty="0"/>
              <a:t>Roman Britain</a:t>
            </a:r>
          </a:p>
        </p:txBody>
      </p:sp>
      <p:sp>
        <p:nvSpPr>
          <p:cNvPr id="41" name="TextBox 40">
            <a:extLst>
              <a:ext uri="{FF2B5EF4-FFF2-40B4-BE49-F238E27FC236}">
                <a16:creationId xmlns:a16="http://schemas.microsoft.com/office/drawing/2014/main" id="{75B0C77E-BA81-3341-8807-3A5A432E0DCE}"/>
              </a:ext>
            </a:extLst>
          </p:cNvPr>
          <p:cNvSpPr txBox="1"/>
          <p:nvPr/>
        </p:nvSpPr>
        <p:spPr>
          <a:xfrm>
            <a:off x="72389" y="4514193"/>
            <a:ext cx="4277255" cy="1820023"/>
          </a:xfrm>
          <a:prstGeom prst="rect">
            <a:avLst/>
          </a:prstGeom>
          <a:noFill/>
          <a:ln>
            <a:noFill/>
          </a:ln>
        </p:spPr>
        <p:txBody>
          <a:bodyPr wrap="square" lIns="108000" tIns="108000" rIns="108000" bIns="108000" rtlCol="0">
            <a:spAutoFit/>
          </a:bodyPr>
          <a:lstStyle/>
          <a:p>
            <a:r>
              <a:rPr lang="en-US" sz="1600" b="1" dirty="0">
                <a:solidFill>
                  <a:srgbClr val="8B1C86"/>
                </a:solidFill>
              </a:rPr>
              <a:t>Books to read</a:t>
            </a:r>
          </a:p>
          <a:p>
            <a:pPr marL="171450" indent="-171450" fontAlgn="base">
              <a:lnSpc>
                <a:spcPct val="150000"/>
              </a:lnSpc>
              <a:buFont typeface="Arial" panose="020B0604020202020204" pitchFamily="34" charset="0"/>
              <a:buChar char="•"/>
            </a:pPr>
            <a:r>
              <a:rPr lang="en-GB" sz="1000" b="1" dirty="0"/>
              <a:t>What the Romans did for us: Age 7-8</a:t>
            </a:r>
            <a:r>
              <a:rPr lang="en-GB" sz="1000" dirty="0"/>
              <a:t>, Alison Hawes</a:t>
            </a:r>
          </a:p>
          <a:p>
            <a:pPr marL="171450" indent="-171450" fontAlgn="base">
              <a:lnSpc>
                <a:spcPct val="150000"/>
              </a:lnSpc>
              <a:buFont typeface="Arial" panose="020B0604020202020204" pitchFamily="34" charset="0"/>
              <a:buChar char="•"/>
            </a:pPr>
            <a:r>
              <a:rPr lang="en-GB" sz="1000" b="1" dirty="0"/>
              <a:t>Everything: Romans in Britain</a:t>
            </a:r>
            <a:r>
              <a:rPr lang="en-GB" sz="1000" dirty="0"/>
              <a:t>: </a:t>
            </a:r>
            <a:r>
              <a:rPr lang="en-GB" sz="1000" b="1" dirty="0"/>
              <a:t>March onwards for facts, photos and fun! </a:t>
            </a:r>
            <a:r>
              <a:rPr lang="en-GB" sz="1000" dirty="0"/>
              <a:t>(National Geographic Kids)</a:t>
            </a:r>
          </a:p>
          <a:p>
            <a:pPr marL="171450" indent="-171450" fontAlgn="base">
              <a:lnSpc>
                <a:spcPct val="150000"/>
              </a:lnSpc>
              <a:buFont typeface="Arial" panose="020B0604020202020204" pitchFamily="34" charset="0"/>
              <a:buChar char="•"/>
            </a:pPr>
            <a:r>
              <a:rPr lang="en-GB" sz="1000" b="1" dirty="0"/>
              <a:t>Ancient Rome </a:t>
            </a:r>
            <a:r>
              <a:rPr lang="en-GB" sz="1000" dirty="0"/>
              <a:t>(DK Eyewitness)</a:t>
            </a:r>
          </a:p>
          <a:p>
            <a:pPr marL="171450" indent="-171450" fontAlgn="base">
              <a:lnSpc>
                <a:spcPct val="150000"/>
              </a:lnSpc>
              <a:buFont typeface="Arial" panose="020B0604020202020204" pitchFamily="34" charset="0"/>
              <a:buChar char="•"/>
            </a:pPr>
            <a:r>
              <a:rPr lang="en-GB" sz="1000" b="1" dirty="0"/>
              <a:t>Roman Life in Britain: Band 12/Copper </a:t>
            </a:r>
            <a:r>
              <a:rPr lang="en-GB" sz="1000" dirty="0"/>
              <a:t>(Collins Big Cat)</a:t>
            </a:r>
          </a:p>
          <a:p>
            <a:pPr marL="171450" indent="-171450" fontAlgn="base">
              <a:lnSpc>
                <a:spcPct val="150000"/>
              </a:lnSpc>
              <a:buFont typeface="Arial" panose="020B0604020202020204" pitchFamily="34" charset="0"/>
              <a:buChar char="•"/>
            </a:pPr>
            <a:r>
              <a:rPr lang="en-GB" sz="1000" b="1" dirty="0"/>
              <a:t>See Inside Ancient Rome </a:t>
            </a:r>
            <a:r>
              <a:rPr lang="en-GB" sz="1000" dirty="0"/>
              <a:t>(Usborne Flap Book)</a:t>
            </a:r>
          </a:p>
        </p:txBody>
      </p:sp>
      <p:sp>
        <p:nvSpPr>
          <p:cNvPr id="42" name="TextBox 41">
            <a:extLst>
              <a:ext uri="{FF2B5EF4-FFF2-40B4-BE49-F238E27FC236}">
                <a16:creationId xmlns:a16="http://schemas.microsoft.com/office/drawing/2014/main" id="{BA8AA4B5-2823-B44B-8517-F722AC9ED643}"/>
              </a:ext>
            </a:extLst>
          </p:cNvPr>
          <p:cNvSpPr txBox="1"/>
          <p:nvPr/>
        </p:nvSpPr>
        <p:spPr>
          <a:xfrm>
            <a:off x="4372991" y="848481"/>
            <a:ext cx="4285379" cy="850527"/>
          </a:xfrm>
          <a:prstGeom prst="rect">
            <a:avLst/>
          </a:prstGeom>
          <a:noFill/>
          <a:ln>
            <a:noFill/>
          </a:ln>
        </p:spPr>
        <p:txBody>
          <a:bodyPr wrap="square" lIns="108000" tIns="108000" rIns="108000" bIns="108000" rtlCol="0">
            <a:spAutoFit/>
          </a:bodyPr>
          <a:lstStyle/>
          <a:p>
            <a:r>
              <a:rPr lang="en-US" b="1" dirty="0">
                <a:solidFill>
                  <a:srgbClr val="8B1C86"/>
                </a:solidFill>
              </a:rPr>
              <a:t>Key vocabulary</a:t>
            </a:r>
          </a:p>
          <a:p>
            <a:endParaRPr lang="en-US" sz="1000" b="1" dirty="0"/>
          </a:p>
          <a:p>
            <a:pPr fontAlgn="base">
              <a:lnSpc>
                <a:spcPct val="150000"/>
              </a:lnSpc>
            </a:pPr>
            <a:endParaRPr lang="en-GB" sz="1000" dirty="0"/>
          </a:p>
        </p:txBody>
      </p:sp>
      <p:sp>
        <p:nvSpPr>
          <p:cNvPr id="49" name="TextBox 48">
            <a:extLst>
              <a:ext uri="{FF2B5EF4-FFF2-40B4-BE49-F238E27FC236}">
                <a16:creationId xmlns:a16="http://schemas.microsoft.com/office/drawing/2014/main" id="{CE760A76-84D6-8E49-A4E2-76EED5761938}"/>
              </a:ext>
            </a:extLst>
          </p:cNvPr>
          <p:cNvSpPr txBox="1"/>
          <p:nvPr/>
        </p:nvSpPr>
        <p:spPr>
          <a:xfrm>
            <a:off x="8859350" y="3051906"/>
            <a:ext cx="3360244" cy="3307994"/>
          </a:xfrm>
          <a:prstGeom prst="rect">
            <a:avLst/>
          </a:prstGeom>
          <a:noFill/>
          <a:ln>
            <a:noFill/>
          </a:ln>
        </p:spPr>
        <p:txBody>
          <a:bodyPr wrap="square" lIns="108000" tIns="108000" rIns="108000" bIns="108000" rtlCol="0">
            <a:spAutoFit/>
          </a:bodyPr>
          <a:lstStyle/>
          <a:p>
            <a:r>
              <a:rPr lang="en-GB" b="1" dirty="0">
                <a:solidFill>
                  <a:srgbClr val="8B1C86"/>
                </a:solidFill>
              </a:rPr>
              <a:t>Top takeaways</a:t>
            </a:r>
          </a:p>
          <a:p>
            <a:endParaRPr lang="en-GB" sz="900" dirty="0"/>
          </a:p>
          <a:p>
            <a:pPr fontAlgn="base">
              <a:lnSpc>
                <a:spcPct val="150000"/>
              </a:lnSpc>
            </a:pPr>
            <a:r>
              <a:rPr lang="en-GB" sz="900" dirty="0"/>
              <a:t>Having studied this topic you should be able to:</a:t>
            </a:r>
          </a:p>
          <a:p>
            <a:pPr marL="171450" indent="-171450" fontAlgn="base">
              <a:lnSpc>
                <a:spcPct val="150000"/>
              </a:lnSpc>
              <a:buFont typeface="Arial" panose="020B0604020202020204" pitchFamily="34" charset="0"/>
              <a:buChar char="•"/>
            </a:pPr>
            <a:r>
              <a:rPr lang="en-GB" sz="900" dirty="0"/>
              <a:t>Explain why Claudius invaded Britain when Caesar didn’t stay</a:t>
            </a:r>
          </a:p>
          <a:p>
            <a:pPr marL="171450" indent="-171450" fontAlgn="base">
              <a:lnSpc>
                <a:spcPct val="150000"/>
              </a:lnSpc>
              <a:buFont typeface="Arial" panose="020B0604020202020204" pitchFamily="34" charset="0"/>
              <a:buChar char="•"/>
            </a:pPr>
            <a:r>
              <a:rPr lang="en-GB" sz="900" dirty="0"/>
              <a:t>Describe how Boudica stood up to the Romans</a:t>
            </a:r>
          </a:p>
          <a:p>
            <a:pPr marL="171450" indent="-171450" fontAlgn="base">
              <a:lnSpc>
                <a:spcPct val="150000"/>
              </a:lnSpc>
              <a:buFont typeface="Arial" panose="020B0604020202020204" pitchFamily="34" charset="0"/>
              <a:buChar char="•"/>
            </a:pPr>
            <a:r>
              <a:rPr lang="en-GB" sz="900" dirty="0"/>
              <a:t>Explain why we have different interpretations of Boudica today</a:t>
            </a:r>
          </a:p>
          <a:p>
            <a:pPr marL="171450" indent="-171450" fontAlgn="base">
              <a:lnSpc>
                <a:spcPct val="150000"/>
              </a:lnSpc>
              <a:buFont typeface="Arial" panose="020B0604020202020204" pitchFamily="34" charset="0"/>
              <a:buChar char="•"/>
            </a:pPr>
            <a:r>
              <a:rPr lang="en-GB" sz="900" dirty="0"/>
              <a:t>Describe 4 of the most significant changes the </a:t>
            </a:r>
            <a:r>
              <a:rPr lang="en-GB" sz="900"/>
              <a:t>Romans made to </a:t>
            </a:r>
            <a:r>
              <a:rPr lang="en-GB" sz="900" dirty="0"/>
              <a:t>how people lived, and how we know for sure</a:t>
            </a:r>
          </a:p>
          <a:p>
            <a:pPr marL="171450" indent="-171450" fontAlgn="base">
              <a:lnSpc>
                <a:spcPct val="150000"/>
              </a:lnSpc>
              <a:buFont typeface="Arial" panose="020B0604020202020204" pitchFamily="34" charset="0"/>
              <a:buChar char="•"/>
            </a:pPr>
            <a:r>
              <a:rPr lang="en-GB" sz="900" dirty="0"/>
              <a:t>Explain why the Romans were so powerful but then left Britain after nearly 400 years</a:t>
            </a:r>
          </a:p>
          <a:p>
            <a:pPr marL="171450" indent="-171450" fontAlgn="base">
              <a:lnSpc>
                <a:spcPct val="150000"/>
              </a:lnSpc>
              <a:buFont typeface="Arial" panose="020B0604020202020204" pitchFamily="34" charset="0"/>
              <a:buChar char="•"/>
            </a:pPr>
            <a:r>
              <a:rPr lang="en-GB" sz="900" dirty="0"/>
              <a:t>Describe the main ways in which the Romans still impact on our lives today, 2000 years later</a:t>
            </a:r>
          </a:p>
        </p:txBody>
      </p:sp>
      <p:sp>
        <p:nvSpPr>
          <p:cNvPr id="51" name="TextBox 50">
            <a:extLst>
              <a:ext uri="{FF2B5EF4-FFF2-40B4-BE49-F238E27FC236}">
                <a16:creationId xmlns:a16="http://schemas.microsoft.com/office/drawing/2014/main" id="{77F873FB-BABA-D240-87C4-BC12B9716B0D}"/>
              </a:ext>
            </a:extLst>
          </p:cNvPr>
          <p:cNvSpPr txBox="1"/>
          <p:nvPr/>
        </p:nvSpPr>
        <p:spPr>
          <a:xfrm>
            <a:off x="8762041" y="859947"/>
            <a:ext cx="3349773" cy="2081633"/>
          </a:xfrm>
          <a:prstGeom prst="rect">
            <a:avLst/>
          </a:prstGeom>
          <a:noFill/>
          <a:ln>
            <a:solidFill>
              <a:schemeClr val="bg1">
                <a:alpha val="36078"/>
              </a:schemeClr>
            </a:solidFill>
          </a:ln>
        </p:spPr>
        <p:txBody>
          <a:bodyPr wrap="square" lIns="108000" tIns="108000" rIns="108000" bIns="108000" rtlCol="0">
            <a:spAutoFit/>
          </a:bodyPr>
          <a:lstStyle/>
          <a:p>
            <a:r>
              <a:rPr lang="en-US" b="1" dirty="0">
                <a:solidFill>
                  <a:srgbClr val="8B1C86"/>
                </a:solidFill>
              </a:rPr>
              <a:t>Websites</a:t>
            </a:r>
          </a:p>
          <a:p>
            <a:pPr marL="171450" indent="-171450" fontAlgn="base">
              <a:lnSpc>
                <a:spcPct val="150000"/>
              </a:lnSpc>
              <a:buFont typeface="Arial" panose="020B0604020202020204" pitchFamily="34" charset="0"/>
              <a:buChar char="•"/>
            </a:pPr>
            <a:r>
              <a:rPr lang="en-GB" sz="1000" dirty="0">
                <a:hlinkClick r:id="rId2">
                  <a:extLst>
                    <a:ext uri="{A12FA001-AC4F-418D-AE19-62706E023703}">
                      <ahyp:hlinkClr xmlns:ahyp="http://schemas.microsoft.com/office/drawing/2018/hyperlinkcolor" val="tx"/>
                    </a:ext>
                  </a:extLst>
                </a:hlinkClick>
              </a:rPr>
              <a:t>English Heritage &gt;&gt;</a:t>
            </a:r>
            <a:endParaRPr lang="en-GB" sz="1000" dirty="0"/>
          </a:p>
          <a:p>
            <a:pPr marL="171450" indent="-171450" fontAlgn="base">
              <a:lnSpc>
                <a:spcPct val="150000"/>
              </a:lnSpc>
              <a:buFont typeface="Arial" panose="020B0604020202020204" pitchFamily="34" charset="0"/>
              <a:buChar char="•"/>
            </a:pPr>
            <a:r>
              <a:rPr lang="en-GB" sz="1000" dirty="0">
                <a:hlinkClick r:id="rId3">
                  <a:extLst>
                    <a:ext uri="{A12FA001-AC4F-418D-AE19-62706E023703}">
                      <ahyp:hlinkClr xmlns:ahyp="http://schemas.microsoft.com/office/drawing/2018/hyperlinkcolor" val="tx"/>
                    </a:ext>
                  </a:extLst>
                </a:hlinkClick>
              </a:rPr>
              <a:t>BBC Teach – Class clips 1 &gt;&gt;</a:t>
            </a:r>
            <a:endParaRPr lang="en-GB" sz="1000" dirty="0"/>
          </a:p>
          <a:p>
            <a:pPr marL="171450" indent="-171450" fontAlgn="base">
              <a:lnSpc>
                <a:spcPct val="150000"/>
              </a:lnSpc>
              <a:buFont typeface="Arial" panose="020B0604020202020204" pitchFamily="34" charset="0"/>
              <a:buChar char="•"/>
            </a:pPr>
            <a:r>
              <a:rPr lang="en-GB" sz="1000" dirty="0">
                <a:hlinkClick r:id="rId4">
                  <a:extLst>
                    <a:ext uri="{A12FA001-AC4F-418D-AE19-62706E023703}">
                      <ahyp:hlinkClr xmlns:ahyp="http://schemas.microsoft.com/office/drawing/2018/hyperlinkcolor" val="tx"/>
                    </a:ext>
                  </a:extLst>
                </a:hlinkClick>
              </a:rPr>
              <a:t>BBC Teach – Class clips 2 &gt;&gt;</a:t>
            </a:r>
            <a:endParaRPr lang="en-GB" sz="1000" dirty="0"/>
          </a:p>
          <a:p>
            <a:pPr marL="171450" indent="-171450" fontAlgn="base">
              <a:lnSpc>
                <a:spcPct val="150000"/>
              </a:lnSpc>
              <a:buFont typeface="Arial" panose="020B0604020202020204" pitchFamily="34" charset="0"/>
              <a:buChar char="•"/>
            </a:pPr>
            <a:r>
              <a:rPr lang="en-GB" sz="1000" dirty="0">
                <a:hlinkClick r:id="rId5">
                  <a:extLst>
                    <a:ext uri="{A12FA001-AC4F-418D-AE19-62706E023703}">
                      <ahyp:hlinkClr xmlns:ahyp="http://schemas.microsoft.com/office/drawing/2018/hyperlinkcolor" val="tx"/>
                    </a:ext>
                  </a:extLst>
                </a:hlinkClick>
              </a:rPr>
              <a:t>British Museum</a:t>
            </a:r>
            <a:endParaRPr lang="en-GB" sz="1000" dirty="0"/>
          </a:p>
          <a:p>
            <a:pPr marL="171450" indent="-171450" fontAlgn="base">
              <a:lnSpc>
                <a:spcPct val="150000"/>
              </a:lnSpc>
              <a:buFont typeface="Arial" panose="020B0604020202020204" pitchFamily="34" charset="0"/>
              <a:buChar char="•"/>
            </a:pPr>
            <a:r>
              <a:rPr lang="en-GB" sz="1000" dirty="0">
                <a:hlinkClick r:id="rId6">
                  <a:extLst>
                    <a:ext uri="{A12FA001-AC4F-418D-AE19-62706E023703}">
                      <ahyp:hlinkClr xmlns:ahyp="http://schemas.microsoft.com/office/drawing/2018/hyperlinkcolor" val="tx"/>
                    </a:ext>
                  </a:extLst>
                </a:hlinkClick>
              </a:rPr>
              <a:t>Roman Baths</a:t>
            </a:r>
            <a:endParaRPr lang="en-GB" sz="1000" dirty="0"/>
          </a:p>
          <a:p>
            <a:pPr marL="171450" indent="-171450" fontAlgn="base">
              <a:lnSpc>
                <a:spcPct val="150000"/>
              </a:lnSpc>
              <a:buFont typeface="Arial" panose="020B0604020202020204" pitchFamily="34" charset="0"/>
              <a:buChar char="•"/>
            </a:pPr>
            <a:r>
              <a:rPr lang="en-GB" sz="1000" dirty="0">
                <a:hlinkClick r:id="rId7">
                  <a:extLst>
                    <a:ext uri="{A12FA001-AC4F-418D-AE19-62706E023703}">
                      <ahyp:hlinkClr xmlns:ahyp="http://schemas.microsoft.com/office/drawing/2018/hyperlinkcolor" val="tx"/>
                    </a:ext>
                  </a:extLst>
                </a:hlinkClick>
              </a:rPr>
              <a:t>St Albans Museum</a:t>
            </a:r>
            <a:endParaRPr lang="en-GB" sz="1000" dirty="0"/>
          </a:p>
          <a:p>
            <a:pPr marL="171450" indent="-171450" fontAlgn="base">
              <a:lnSpc>
                <a:spcPct val="150000"/>
              </a:lnSpc>
              <a:buFont typeface="Arial" panose="020B0604020202020204" pitchFamily="34" charset="0"/>
              <a:buChar char="•"/>
            </a:pPr>
            <a:r>
              <a:rPr lang="en-GB" sz="1000" dirty="0">
                <a:hlinkClick r:id="rId8">
                  <a:extLst>
                    <a:ext uri="{A12FA001-AC4F-418D-AE19-62706E023703}">
                      <ahyp:hlinkClr xmlns:ahyp="http://schemas.microsoft.com/office/drawing/2018/hyperlinkcolor" val="tx"/>
                    </a:ext>
                  </a:extLst>
                </a:hlinkClick>
              </a:rPr>
              <a:t>Schools Learning Zone</a:t>
            </a:r>
            <a:endParaRPr lang="en-GB" sz="1000" dirty="0"/>
          </a:p>
        </p:txBody>
      </p:sp>
      <p:sp>
        <p:nvSpPr>
          <p:cNvPr id="10" name="Rectangle 9">
            <a:extLst>
              <a:ext uri="{FF2B5EF4-FFF2-40B4-BE49-F238E27FC236}">
                <a16:creationId xmlns:a16="http://schemas.microsoft.com/office/drawing/2014/main" id="{75C4FCF9-A13E-2442-8BF5-494C5AF47F52}"/>
              </a:ext>
            </a:extLst>
          </p:cNvPr>
          <p:cNvSpPr/>
          <p:nvPr/>
        </p:nvSpPr>
        <p:spPr>
          <a:xfrm>
            <a:off x="8747688" y="3037283"/>
            <a:ext cx="3366465" cy="3218433"/>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C7D7BA-F8F2-B146-A32D-29170DB545CD}"/>
              </a:ext>
            </a:extLst>
          </p:cNvPr>
          <p:cNvSpPr/>
          <p:nvPr/>
        </p:nvSpPr>
        <p:spPr>
          <a:xfrm>
            <a:off x="8764381" y="845250"/>
            <a:ext cx="3349773" cy="2077974"/>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71BC4F-D83B-9144-901C-83DE4C804052}"/>
              </a:ext>
            </a:extLst>
          </p:cNvPr>
          <p:cNvSpPr/>
          <p:nvPr/>
        </p:nvSpPr>
        <p:spPr>
          <a:xfrm>
            <a:off x="13446757" y="5599123"/>
            <a:ext cx="72008" cy="11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781BC8-6807-B743-8C5A-76A75FC7D1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446757" y="4808296"/>
            <a:ext cx="381832" cy="523410"/>
          </a:xfrm>
          <a:prstGeom prst="rect">
            <a:avLst/>
          </a:prstGeom>
        </p:spPr>
      </p:pic>
      <p:grpSp>
        <p:nvGrpSpPr>
          <p:cNvPr id="36" name="Group 35">
            <a:extLst>
              <a:ext uri="{FF2B5EF4-FFF2-40B4-BE49-F238E27FC236}">
                <a16:creationId xmlns:a16="http://schemas.microsoft.com/office/drawing/2014/main" id="{7C5EBAC4-4CDC-6D4C-979D-F02B6C65F9AB}"/>
              </a:ext>
            </a:extLst>
          </p:cNvPr>
          <p:cNvGrpSpPr/>
          <p:nvPr/>
        </p:nvGrpSpPr>
        <p:grpSpPr>
          <a:xfrm>
            <a:off x="-288666" y="826460"/>
            <a:ext cx="5390108" cy="3991857"/>
            <a:chOff x="2578100" y="1028700"/>
            <a:chExt cx="7035800" cy="4800600"/>
          </a:xfrm>
        </p:grpSpPr>
        <p:graphicFrame>
          <p:nvGraphicFramePr>
            <p:cNvPr id="37" name="Chart 36">
              <a:extLst>
                <a:ext uri="{FF2B5EF4-FFF2-40B4-BE49-F238E27FC236}">
                  <a16:creationId xmlns:a16="http://schemas.microsoft.com/office/drawing/2014/main" id="{5780E083-3EC5-4B4D-9383-5FBAC25C5505}"/>
                </a:ext>
              </a:extLst>
            </p:cNvPr>
            <p:cNvGraphicFramePr>
              <a:graphicFrameLocks/>
            </p:cNvGraphicFramePr>
            <p:nvPr/>
          </p:nvGraphicFramePr>
          <p:xfrm>
            <a:off x="2578100" y="1028700"/>
            <a:ext cx="7035800" cy="4800600"/>
          </p:xfrm>
          <a:graphic>
            <a:graphicData uri="http://schemas.openxmlformats.org/drawingml/2006/chart">
              <c:chart xmlns:c="http://schemas.openxmlformats.org/drawingml/2006/chart" xmlns:r="http://schemas.openxmlformats.org/officeDocument/2006/relationships" r:id="rId10"/>
            </a:graphicData>
          </a:graphic>
        </p:graphicFrame>
        <p:sp>
          <p:nvSpPr>
            <p:cNvPr id="38" name="Triangle 37">
              <a:extLst>
                <a:ext uri="{FF2B5EF4-FFF2-40B4-BE49-F238E27FC236}">
                  <a16:creationId xmlns:a16="http://schemas.microsoft.com/office/drawing/2014/main" id="{42F5B751-3738-A34C-8F99-0434B54EF702}"/>
                </a:ext>
              </a:extLst>
            </p:cNvPr>
            <p:cNvSpPr/>
            <p:nvPr/>
          </p:nvSpPr>
          <p:spPr>
            <a:xfrm rot="9015456">
              <a:off x="7004200" y="2621775"/>
              <a:ext cx="1303721" cy="350648"/>
            </a:xfrm>
            <a:prstGeom prst="triangle">
              <a:avLst>
                <a:gd name="adj" fmla="val 483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EB774DE2-BB1A-E54A-BBB1-9F3011165E84}"/>
                </a:ext>
              </a:extLst>
            </p:cNvPr>
            <p:cNvSpPr/>
            <p:nvPr/>
          </p:nvSpPr>
          <p:spPr>
            <a:xfrm rot="12607428">
              <a:off x="6805902" y="4189027"/>
              <a:ext cx="1405845" cy="339364"/>
            </a:xfrm>
            <a:prstGeom prst="triangle">
              <a:avLst/>
            </a:prstGeom>
            <a:solidFill>
              <a:srgbClr val="EE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08BC2473-1D63-B440-9BAA-20B0B375EAE2}"/>
                </a:ext>
              </a:extLst>
            </p:cNvPr>
            <p:cNvSpPr/>
            <p:nvPr/>
          </p:nvSpPr>
          <p:spPr>
            <a:xfrm rot="16200000">
              <a:off x="5325483" y="4884040"/>
              <a:ext cx="1217446" cy="323589"/>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2291BFDB-2DB9-784B-BCE7-A8982BC6AFD0}"/>
                </a:ext>
              </a:extLst>
            </p:cNvPr>
            <p:cNvSpPr/>
            <p:nvPr/>
          </p:nvSpPr>
          <p:spPr>
            <a:xfrm rot="19817356">
              <a:off x="3808121" y="3938455"/>
              <a:ext cx="1357889" cy="32358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E1FF8F15-106F-EB4B-8548-3E0667730410}"/>
                </a:ext>
              </a:extLst>
            </p:cNvPr>
            <p:cNvSpPr/>
            <p:nvPr/>
          </p:nvSpPr>
          <p:spPr>
            <a:xfrm rot="1858747">
              <a:off x="4006343" y="2345836"/>
              <a:ext cx="1357889" cy="323589"/>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7A451BA3-D741-474D-86BF-08ADEEE4461B}"/>
              </a:ext>
            </a:extLst>
          </p:cNvPr>
          <p:cNvSpPr txBox="1"/>
          <p:nvPr/>
        </p:nvSpPr>
        <p:spPr>
          <a:xfrm>
            <a:off x="2293418" y="1406621"/>
            <a:ext cx="1442675" cy="584775"/>
          </a:xfrm>
          <a:prstGeom prst="rect">
            <a:avLst/>
          </a:prstGeom>
          <a:noFill/>
        </p:spPr>
        <p:txBody>
          <a:bodyPr wrap="square" rtlCol="0">
            <a:spAutoFit/>
          </a:bodyPr>
          <a:lstStyle/>
          <a:p>
            <a:pPr algn="ctr"/>
            <a:r>
              <a:rPr lang="en-GB" sz="1200" b="1" dirty="0">
                <a:solidFill>
                  <a:schemeClr val="bg1"/>
                </a:solidFill>
              </a:rPr>
              <a:t>KQ1 </a:t>
            </a:r>
          </a:p>
          <a:p>
            <a:pPr algn="ctr"/>
            <a:r>
              <a:rPr lang="en-GB" sz="1000" b="1" dirty="0">
                <a:solidFill>
                  <a:schemeClr val="bg1"/>
                </a:solidFill>
              </a:rPr>
              <a:t>Why dd the Romans invade Britain?</a:t>
            </a:r>
            <a:endParaRPr lang="en-US" sz="1000" dirty="0">
              <a:solidFill>
                <a:schemeClr val="bg1"/>
              </a:solidFill>
            </a:endParaRPr>
          </a:p>
        </p:txBody>
      </p:sp>
      <p:sp>
        <p:nvSpPr>
          <p:cNvPr id="45" name="TextBox 44">
            <a:extLst>
              <a:ext uri="{FF2B5EF4-FFF2-40B4-BE49-F238E27FC236}">
                <a16:creationId xmlns:a16="http://schemas.microsoft.com/office/drawing/2014/main" id="{F7D47E98-021F-DC4D-994C-A5471411F257}"/>
              </a:ext>
            </a:extLst>
          </p:cNvPr>
          <p:cNvSpPr txBox="1"/>
          <p:nvPr/>
        </p:nvSpPr>
        <p:spPr>
          <a:xfrm>
            <a:off x="3093727" y="2574900"/>
            <a:ext cx="1036879" cy="830997"/>
          </a:xfrm>
          <a:prstGeom prst="rect">
            <a:avLst/>
          </a:prstGeom>
          <a:noFill/>
        </p:spPr>
        <p:txBody>
          <a:bodyPr wrap="square" rtlCol="0">
            <a:spAutoFit/>
          </a:bodyPr>
          <a:lstStyle/>
          <a:p>
            <a:pPr algn="ctr"/>
            <a:r>
              <a:rPr lang="en-GB" sz="1200" b="1" dirty="0">
                <a:solidFill>
                  <a:schemeClr val="bg1"/>
                </a:solidFill>
              </a:rPr>
              <a:t>KQ2</a:t>
            </a:r>
          </a:p>
          <a:p>
            <a:pPr algn="ctr"/>
            <a:r>
              <a:rPr lang="en-GB" sz="900" b="1" dirty="0">
                <a:solidFill>
                  <a:schemeClr val="bg1"/>
                </a:solidFill>
              </a:rPr>
              <a:t>Why did Boudica (Celt) stand up to the Romans?</a:t>
            </a:r>
            <a:endParaRPr lang="en-US" sz="900" b="1" dirty="0">
              <a:solidFill>
                <a:schemeClr val="bg1"/>
              </a:solidFill>
            </a:endParaRPr>
          </a:p>
        </p:txBody>
      </p:sp>
      <p:sp>
        <p:nvSpPr>
          <p:cNvPr id="46" name="TextBox 45">
            <a:extLst>
              <a:ext uri="{FF2B5EF4-FFF2-40B4-BE49-F238E27FC236}">
                <a16:creationId xmlns:a16="http://schemas.microsoft.com/office/drawing/2014/main" id="{DD0BD52D-EA79-184B-8C70-B009FCE50E63}"/>
              </a:ext>
            </a:extLst>
          </p:cNvPr>
          <p:cNvSpPr txBox="1"/>
          <p:nvPr/>
        </p:nvSpPr>
        <p:spPr>
          <a:xfrm>
            <a:off x="2163565" y="3540586"/>
            <a:ext cx="1577187" cy="923330"/>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KQ3</a:t>
            </a:r>
            <a:endParaRPr lang="en-GB" sz="1000" b="1" dirty="0">
              <a:solidFill>
                <a:schemeClr val="bg1"/>
              </a:solidFill>
            </a:endParaRPr>
          </a:p>
          <a:p>
            <a:pPr algn="ctr"/>
            <a:r>
              <a:rPr lang="en-GB" sz="1050" b="1" dirty="0">
                <a:solidFill>
                  <a:schemeClr val="bg1"/>
                </a:solidFill>
              </a:rPr>
              <a:t> How were the Romans able to keep control over such a vast empire?</a:t>
            </a:r>
            <a:endParaRPr lang="en-US" sz="1050" dirty="0">
              <a:solidFill>
                <a:schemeClr val="bg1"/>
              </a:solidFill>
            </a:endParaRPr>
          </a:p>
        </p:txBody>
      </p:sp>
      <p:sp>
        <p:nvSpPr>
          <p:cNvPr id="47" name="TextBox 46">
            <a:extLst>
              <a:ext uri="{FF2B5EF4-FFF2-40B4-BE49-F238E27FC236}">
                <a16:creationId xmlns:a16="http://schemas.microsoft.com/office/drawing/2014/main" id="{90BACB80-3AE4-BE46-9571-C9F550EBDD84}"/>
              </a:ext>
            </a:extLst>
          </p:cNvPr>
          <p:cNvSpPr txBox="1"/>
          <p:nvPr/>
        </p:nvSpPr>
        <p:spPr>
          <a:xfrm>
            <a:off x="935384" y="3338690"/>
            <a:ext cx="1342824" cy="923330"/>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KQ4</a:t>
            </a:r>
            <a:endParaRPr lang="en-GB" sz="1000" b="1" dirty="0">
              <a:solidFill>
                <a:schemeClr val="bg1"/>
              </a:solidFill>
            </a:endParaRPr>
          </a:p>
          <a:p>
            <a:pPr algn="ctr"/>
            <a:r>
              <a:rPr lang="en-GB" sz="1000" b="1" dirty="0">
                <a:solidFill>
                  <a:schemeClr val="bg1"/>
                </a:solidFill>
              </a:rPr>
              <a:t>    </a:t>
            </a:r>
            <a:r>
              <a:rPr lang="en-GB" sz="1050" b="1" dirty="0">
                <a:solidFill>
                  <a:schemeClr val="bg1"/>
                </a:solidFill>
              </a:rPr>
              <a:t>How much did Celtic life change after the Romans settled?</a:t>
            </a:r>
            <a:endParaRPr lang="en-US" sz="1000" b="1" dirty="0">
              <a:solidFill>
                <a:schemeClr val="bg1"/>
              </a:solidFill>
            </a:endParaRPr>
          </a:p>
        </p:txBody>
      </p:sp>
      <p:sp>
        <p:nvSpPr>
          <p:cNvPr id="48" name="TextBox 47">
            <a:extLst>
              <a:ext uri="{FF2B5EF4-FFF2-40B4-BE49-F238E27FC236}">
                <a16:creationId xmlns:a16="http://schemas.microsoft.com/office/drawing/2014/main" id="{B28C8C53-ECE0-2343-BD43-441E0E7339F4}"/>
              </a:ext>
            </a:extLst>
          </p:cNvPr>
          <p:cNvSpPr txBox="1"/>
          <p:nvPr/>
        </p:nvSpPr>
        <p:spPr>
          <a:xfrm>
            <a:off x="528189" y="2239528"/>
            <a:ext cx="1206787" cy="923330"/>
          </a:xfrm>
          <a:prstGeom prst="rect">
            <a:avLst/>
          </a:prstGeom>
          <a:noFill/>
        </p:spPr>
        <p:txBody>
          <a:bodyPr wrap="square" rtlCol="0">
            <a:spAutoFit/>
          </a:bodyPr>
          <a:lstStyle/>
          <a:p>
            <a:r>
              <a:rPr lang="en-GB" sz="1050" b="1" dirty="0">
                <a:solidFill>
                  <a:schemeClr val="bg1"/>
                </a:solidFill>
              </a:rPr>
              <a:t>         </a:t>
            </a:r>
            <a:r>
              <a:rPr lang="en-GB" sz="1200" b="1" dirty="0">
                <a:solidFill>
                  <a:schemeClr val="bg1"/>
                </a:solidFill>
              </a:rPr>
              <a:t>KQ5</a:t>
            </a:r>
          </a:p>
          <a:p>
            <a:r>
              <a:rPr lang="en-GB" sz="1050" b="1" dirty="0">
                <a:solidFill>
                  <a:schemeClr val="bg1"/>
                </a:solidFill>
              </a:rPr>
              <a:t>    Why did the great 400-year Empire suddenly end?</a:t>
            </a:r>
            <a:endParaRPr lang="en-US" sz="1050" dirty="0">
              <a:solidFill>
                <a:schemeClr val="bg1"/>
              </a:solidFill>
            </a:endParaRPr>
          </a:p>
        </p:txBody>
      </p:sp>
      <p:sp>
        <p:nvSpPr>
          <p:cNvPr id="50" name="TextBox 49">
            <a:extLst>
              <a:ext uri="{FF2B5EF4-FFF2-40B4-BE49-F238E27FC236}">
                <a16:creationId xmlns:a16="http://schemas.microsoft.com/office/drawing/2014/main" id="{3B8EE72E-C9A8-864B-8401-F9255DBE4C50}"/>
              </a:ext>
            </a:extLst>
          </p:cNvPr>
          <p:cNvSpPr txBox="1"/>
          <p:nvPr/>
        </p:nvSpPr>
        <p:spPr>
          <a:xfrm>
            <a:off x="1106332" y="1059889"/>
            <a:ext cx="1342824" cy="1084912"/>
          </a:xfrm>
          <a:prstGeom prst="rect">
            <a:avLst/>
          </a:prstGeom>
          <a:noFill/>
        </p:spPr>
        <p:txBody>
          <a:bodyPr wrap="square" rtlCol="0">
            <a:spAutoFit/>
          </a:bodyPr>
          <a:lstStyle/>
          <a:p>
            <a:pPr algn="ctr"/>
            <a:r>
              <a:rPr lang="en-GB" sz="1000" b="1" dirty="0">
                <a:solidFill>
                  <a:schemeClr val="bg1"/>
                </a:solidFill>
              </a:rPr>
              <a:t>  </a:t>
            </a:r>
            <a:r>
              <a:rPr lang="en-GB" sz="1200" b="1" dirty="0">
                <a:solidFill>
                  <a:schemeClr val="bg1"/>
                </a:solidFill>
              </a:rPr>
              <a:t>KQ6</a:t>
            </a:r>
            <a:endParaRPr lang="en-GB" sz="1000" b="1" dirty="0">
              <a:solidFill>
                <a:schemeClr val="bg1"/>
              </a:solidFill>
            </a:endParaRPr>
          </a:p>
          <a:p>
            <a:pPr algn="ctr"/>
            <a:r>
              <a:rPr lang="en-GB" sz="1050" b="1" dirty="0">
                <a:solidFill>
                  <a:schemeClr val="bg1"/>
                </a:solidFill>
              </a:rPr>
              <a:t>    How much of our lives today can be influenced by the Romans?</a:t>
            </a:r>
            <a:endParaRPr lang="en-US" sz="1050" b="1" dirty="0">
              <a:solidFill>
                <a:schemeClr val="bg1"/>
              </a:solidFill>
            </a:endParaRPr>
          </a:p>
        </p:txBody>
      </p:sp>
      <p:graphicFrame>
        <p:nvGraphicFramePr>
          <p:cNvPr id="6" name="Table 5">
            <a:extLst>
              <a:ext uri="{FF2B5EF4-FFF2-40B4-BE49-F238E27FC236}">
                <a16:creationId xmlns:a16="http://schemas.microsoft.com/office/drawing/2014/main" id="{E98A9D46-2432-133B-C4DC-89A888749464}"/>
              </a:ext>
            </a:extLst>
          </p:cNvPr>
          <p:cNvGraphicFramePr>
            <a:graphicFrameLocks noGrp="1"/>
          </p:cNvGraphicFramePr>
          <p:nvPr>
            <p:extLst>
              <p:ext uri="{D42A27DB-BD31-4B8C-83A1-F6EECF244321}">
                <p14:modId xmlns:p14="http://schemas.microsoft.com/office/powerpoint/2010/main" val="1276884886"/>
              </p:ext>
            </p:extLst>
          </p:nvPr>
        </p:nvGraphicFramePr>
        <p:xfrm>
          <a:off x="4455085" y="1245093"/>
          <a:ext cx="4073429" cy="4903801"/>
        </p:xfrm>
        <a:graphic>
          <a:graphicData uri="http://schemas.openxmlformats.org/drawingml/2006/table">
            <a:tbl>
              <a:tblPr firstRow="1" firstCol="1" bandRow="1">
                <a:tableStyleId>{2D5ABB26-0587-4C30-8999-92F81FD0307C}</a:tableStyleId>
              </a:tblPr>
              <a:tblGrid>
                <a:gridCol w="1496899">
                  <a:extLst>
                    <a:ext uri="{9D8B030D-6E8A-4147-A177-3AD203B41FA5}">
                      <a16:colId xmlns:a16="http://schemas.microsoft.com/office/drawing/2014/main" val="4293158332"/>
                    </a:ext>
                  </a:extLst>
                </a:gridCol>
                <a:gridCol w="2576530">
                  <a:extLst>
                    <a:ext uri="{9D8B030D-6E8A-4147-A177-3AD203B41FA5}">
                      <a16:colId xmlns:a16="http://schemas.microsoft.com/office/drawing/2014/main" val="3860965425"/>
                    </a:ext>
                  </a:extLst>
                </a:gridCol>
              </a:tblGrid>
              <a:tr h="346404">
                <a:tc>
                  <a:txBody>
                    <a:bodyPr/>
                    <a:lstStyle/>
                    <a:p>
                      <a:pPr marL="0" indent="0">
                        <a:buFont typeface="Arial" panose="020B0604020202020204" pitchFamily="34" charset="0"/>
                        <a:buNone/>
                      </a:pPr>
                      <a:r>
                        <a:rPr lang="en-GB" sz="1000" b="1" dirty="0">
                          <a:effectLst/>
                        </a:rPr>
                        <a:t>Conquer/conquest</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To take over land belonging to another country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45811236"/>
                  </a:ext>
                </a:extLst>
              </a:tr>
              <a:tr h="170897">
                <a:tc>
                  <a:txBody>
                    <a:bodyPr/>
                    <a:lstStyle/>
                    <a:p>
                      <a:pPr marL="0" indent="0">
                        <a:buFont typeface="Arial" panose="020B0604020202020204" pitchFamily="34" charset="0"/>
                        <a:buNone/>
                      </a:pPr>
                      <a:r>
                        <a:rPr lang="en-GB" sz="1000" b="1" dirty="0">
                          <a:effectLst/>
                        </a:rPr>
                        <a:t>Empire/Emperor</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A sovereign ruler of an empire.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5581809"/>
                  </a:ext>
                </a:extLst>
              </a:tr>
              <a:tr h="170897">
                <a:tc>
                  <a:txBody>
                    <a:bodyPr/>
                    <a:lstStyle/>
                    <a:p>
                      <a:pPr marL="0" indent="0">
                        <a:buFont typeface="Arial" panose="020B0604020202020204" pitchFamily="34" charset="0"/>
                        <a:buNone/>
                      </a:pPr>
                      <a:r>
                        <a:rPr lang="en-GB" sz="1000" b="1" dirty="0">
                          <a:effectLst/>
                        </a:rPr>
                        <a:t>Frontier</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Area near boundary with another country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62286040"/>
                  </a:ext>
                </a:extLst>
              </a:tr>
              <a:tr h="502777">
                <a:tc>
                  <a:txBody>
                    <a:bodyPr/>
                    <a:lstStyle/>
                    <a:p>
                      <a:pPr marL="0" indent="0">
                        <a:buFont typeface="Arial" panose="020B0604020202020204" pitchFamily="34" charset="0"/>
                        <a:buNone/>
                      </a:pPr>
                      <a:r>
                        <a:rPr lang="en-GB" sz="1000" b="1" dirty="0">
                          <a:effectLst/>
                        </a:rPr>
                        <a:t>Gaul</a:t>
                      </a:r>
                    </a:p>
                    <a:p>
                      <a:pPr marL="0" indent="0">
                        <a:buFont typeface="Arial" panose="020B0604020202020204" pitchFamily="34" charset="0"/>
                        <a:buNone/>
                      </a:pPr>
                      <a:r>
                        <a:rPr lang="en-GB" sz="1000" b="1" dirty="0">
                          <a:effectLst/>
                        </a:rPr>
                        <a:t>Govern/ governor/government</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Name for area we call France</a:t>
                      </a:r>
                    </a:p>
                    <a:p>
                      <a:r>
                        <a:rPr lang="en-GB" sz="1000" dirty="0">
                          <a:effectLst/>
                        </a:rPr>
                        <a:t>The way the country is ruled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360216"/>
                  </a:ext>
                </a:extLst>
              </a:tr>
              <a:tr h="170897">
                <a:tc>
                  <a:txBody>
                    <a:bodyPr/>
                    <a:lstStyle/>
                    <a:p>
                      <a:pPr marL="0" indent="0">
                        <a:buFont typeface="Arial" panose="020B0604020202020204" pitchFamily="34" charset="0"/>
                        <a:buNone/>
                      </a:pPr>
                      <a:r>
                        <a:rPr lang="en-GB" sz="1000" b="1" dirty="0">
                          <a:effectLst/>
                        </a:rPr>
                        <a:t>Hypocaust</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Central heating system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25147926"/>
                  </a:ext>
                </a:extLst>
              </a:tr>
              <a:tr h="341794">
                <a:tc>
                  <a:txBody>
                    <a:bodyPr/>
                    <a:lstStyle/>
                    <a:p>
                      <a:pPr marL="0" indent="0">
                        <a:buFont typeface="Arial" panose="020B0604020202020204" pitchFamily="34" charset="0"/>
                        <a:buNone/>
                      </a:pPr>
                      <a:r>
                        <a:rPr lang="en-GB" sz="1000" b="1" dirty="0">
                          <a:effectLst/>
                        </a:rPr>
                        <a:t>Invade/invasion</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When an army or country takes over another country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73006555"/>
                  </a:ext>
                </a:extLst>
              </a:tr>
              <a:tr h="170897">
                <a:tc>
                  <a:txBody>
                    <a:bodyPr/>
                    <a:lstStyle/>
                    <a:p>
                      <a:pPr marL="0" indent="0">
                        <a:buFont typeface="Arial" panose="020B0604020202020204" pitchFamily="34" charset="0"/>
                        <a:buNone/>
                      </a:pPr>
                      <a:r>
                        <a:rPr lang="en-GB" sz="1000" b="1" dirty="0">
                          <a:effectLst/>
                        </a:rPr>
                        <a:t>Legion</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Very large group of soldiers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87848989"/>
                  </a:ext>
                </a:extLst>
              </a:tr>
              <a:tr h="341794">
                <a:tc>
                  <a:txBody>
                    <a:bodyPr/>
                    <a:lstStyle/>
                    <a:p>
                      <a:pPr marL="0" indent="0">
                        <a:buFont typeface="Arial" panose="020B0604020202020204" pitchFamily="34" charset="0"/>
                        <a:buNone/>
                      </a:pPr>
                      <a:r>
                        <a:rPr lang="en-GB" sz="1000" b="1" dirty="0">
                          <a:effectLst/>
                        </a:rPr>
                        <a:t>Province</a:t>
                      </a:r>
                    </a:p>
                    <a:p>
                      <a:pPr marL="0" indent="0">
                        <a:buFont typeface="Arial" panose="020B0604020202020204" pitchFamily="34" charset="0"/>
                        <a:buNone/>
                      </a:pPr>
                      <a:r>
                        <a:rPr lang="en-GB" sz="1000" b="1" dirty="0">
                          <a:effectLst/>
                        </a:rPr>
                        <a:t>raid</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Part of a country brought under control of a government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71063470"/>
                  </a:ext>
                </a:extLst>
              </a:tr>
              <a:tr h="341794">
                <a:tc>
                  <a:txBody>
                    <a:bodyPr/>
                    <a:lstStyle/>
                    <a:p>
                      <a:pPr marL="0" indent="0">
                        <a:buFont typeface="Arial" panose="020B0604020202020204" pitchFamily="34" charset="0"/>
                        <a:buNone/>
                      </a:pPr>
                      <a:r>
                        <a:rPr lang="en-GB" sz="1000" b="1" dirty="0">
                          <a:effectLst/>
                        </a:rPr>
                        <a:t>Rebellion</a:t>
                      </a:r>
                    </a:p>
                    <a:p>
                      <a:pPr marL="0" indent="0">
                        <a:buFont typeface="Arial" panose="020B0604020202020204" pitchFamily="34" charset="0"/>
                        <a:buNone/>
                      </a:pPr>
                      <a:r>
                        <a:rPr lang="en-GB" sz="1000" b="1" dirty="0">
                          <a:effectLst/>
                        </a:rPr>
                        <a:t>Rule/ruler</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When people resist how they are being treated by using force against the ruler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4024288"/>
                  </a:ext>
                </a:extLst>
              </a:tr>
              <a:tr h="341794">
                <a:tc>
                  <a:txBody>
                    <a:bodyPr/>
                    <a:lstStyle/>
                    <a:p>
                      <a:pPr marL="0" indent="0">
                        <a:buFont typeface="Arial" panose="020B0604020202020204" pitchFamily="34" charset="0"/>
                        <a:buNone/>
                      </a:pPr>
                      <a:r>
                        <a:rPr lang="en-GB" sz="1000" b="1" dirty="0">
                          <a:effectLst/>
                        </a:rPr>
                        <a:t>Slave</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Person who was owned by and worked for another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75136625"/>
                  </a:ext>
                </a:extLst>
              </a:tr>
              <a:tr h="512691">
                <a:tc>
                  <a:txBody>
                    <a:bodyPr/>
                    <a:lstStyle/>
                    <a:p>
                      <a:pPr marL="0" indent="0">
                        <a:buFont typeface="Arial" panose="020B0604020202020204" pitchFamily="34" charset="0"/>
                        <a:buNone/>
                      </a:pPr>
                      <a:r>
                        <a:rPr lang="en-GB" sz="1000" b="1" dirty="0">
                          <a:effectLst/>
                        </a:rPr>
                        <a:t>Tax/taxes</a:t>
                      </a:r>
                    </a:p>
                    <a:p>
                      <a:pPr marL="0" indent="0">
                        <a:buFont typeface="Arial" panose="020B0604020202020204" pitchFamily="34" charset="0"/>
                        <a:buNone/>
                      </a:pPr>
                      <a:r>
                        <a:rPr lang="en-GB" sz="1000" b="1" dirty="0">
                          <a:effectLst/>
                        </a:rPr>
                        <a:t>temple</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Money people had to pay to the government each year</a:t>
                      </a:r>
                    </a:p>
                    <a:p>
                      <a:r>
                        <a:rPr lang="en-GB" sz="1000" dirty="0">
                          <a:effectLst/>
                        </a:rPr>
                        <a:t>Place of worship</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56358256"/>
                  </a:ext>
                </a:extLst>
              </a:tr>
              <a:tr h="512691">
                <a:tc>
                  <a:txBody>
                    <a:bodyPr/>
                    <a:lstStyle/>
                    <a:p>
                      <a:pPr marL="0" indent="0">
                        <a:buFont typeface="Arial" panose="020B0604020202020204" pitchFamily="34" charset="0"/>
                        <a:buNone/>
                      </a:pPr>
                      <a:r>
                        <a:rPr lang="en-GB" sz="1000" b="1" dirty="0">
                          <a:effectLst/>
                        </a:rPr>
                        <a:t>Tribe/tribal</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Group of people, often from same family, who live in same place and have the same interests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9895080"/>
                  </a:ext>
                </a:extLst>
              </a:tr>
              <a:tr h="502777">
                <a:tc>
                  <a:txBody>
                    <a:bodyPr/>
                    <a:lstStyle/>
                    <a:p>
                      <a:pPr marL="0" indent="0">
                        <a:buFont typeface="Arial" panose="020B0604020202020204" pitchFamily="34" charset="0"/>
                        <a:buNone/>
                      </a:pPr>
                      <a:r>
                        <a:rPr lang="en-GB" sz="1000" b="1" dirty="0">
                          <a:effectLst/>
                        </a:rPr>
                        <a:t>Trade</a:t>
                      </a:r>
                    </a:p>
                    <a:p>
                      <a:pPr marL="0" indent="0">
                        <a:buFont typeface="Arial" panose="020B0604020202020204" pitchFamily="34" charset="0"/>
                        <a:buNone/>
                      </a:pPr>
                      <a:r>
                        <a:rPr lang="en-GB" sz="1000" b="1" dirty="0">
                          <a:effectLst/>
                        </a:rPr>
                        <a:t>villa</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Buying and selling goods</a:t>
                      </a:r>
                    </a:p>
                    <a:p>
                      <a:r>
                        <a:rPr lang="en-GB" sz="1000" dirty="0">
                          <a:effectLst/>
                        </a:rPr>
                        <a:t>Large country house for the rich, lots of which have survived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36814419"/>
                  </a:ext>
                </a:extLst>
              </a:tr>
              <a:tr h="341794">
                <a:tc>
                  <a:txBody>
                    <a:bodyPr/>
                    <a:lstStyle/>
                    <a:p>
                      <a:pPr marL="0" indent="0">
                        <a:buFont typeface="Arial" panose="020B0604020202020204" pitchFamily="34" charset="0"/>
                        <a:buNone/>
                      </a:pPr>
                      <a:r>
                        <a:rPr lang="en-GB" sz="1000" b="1" dirty="0">
                          <a:effectLst/>
                        </a:rPr>
                        <a:t>Worship/worshipped</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1000" dirty="0">
                          <a:effectLst/>
                        </a:rPr>
                        <a:t>To show a strong feeling of respect for a god(s)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7937668"/>
                  </a:ext>
                </a:extLst>
              </a:tr>
            </a:tbl>
          </a:graphicData>
        </a:graphic>
      </p:graphicFrame>
      <p:sp>
        <p:nvSpPr>
          <p:cNvPr id="7" name="Rectangle 6">
            <a:extLst>
              <a:ext uri="{FF2B5EF4-FFF2-40B4-BE49-F238E27FC236}">
                <a16:creationId xmlns:a16="http://schemas.microsoft.com/office/drawing/2014/main" id="{94911DA0-6337-1766-91A9-48981D1EF551}"/>
              </a:ext>
            </a:extLst>
          </p:cNvPr>
          <p:cNvSpPr/>
          <p:nvPr/>
        </p:nvSpPr>
        <p:spPr>
          <a:xfrm>
            <a:off x="4376605" y="859947"/>
            <a:ext cx="4281765" cy="5395770"/>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605329"/>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H Jan 2022 Final" id="{DD92D362-7F2D-FA46-9A54-8199BCAAF3A5}" vid="{8D9DE6F2-0DFE-9247-B83F-F62DA0236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2F6F1C39491A41A97EE9BFD0664BF4" ma:contentTypeVersion="16" ma:contentTypeDescription="Create a new document." ma:contentTypeScope="" ma:versionID="ee190dbb3d509b1eefb266d11fcf5222">
  <xsd:schema xmlns:xsd="http://www.w3.org/2001/XMLSchema" xmlns:xs="http://www.w3.org/2001/XMLSchema" xmlns:p="http://schemas.microsoft.com/office/2006/metadata/properties" xmlns:ns2="0286fb5e-b3e2-4ed5-aff4-facb20208ae0" xmlns:ns3="0aab9282-9887-4cd7-bc73-e2452d1cc7fe" targetNamespace="http://schemas.microsoft.com/office/2006/metadata/properties" ma:root="true" ma:fieldsID="4861b20131fad7e23d45ff5962fe3ef8" ns2:_="" ns3:_="">
    <xsd:import namespace="0286fb5e-b3e2-4ed5-aff4-facb20208ae0"/>
    <xsd:import namespace="0aab9282-9887-4cd7-bc73-e2452d1cc7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6fb5e-b3e2-4ed5-aff4-facb20208a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496b0e-eded-4685-9b3c-a647697ca6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ab9282-9887-4cd7-bc73-e2452d1cc7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459fe4-3b8a-4f4d-89c6-37a7c5ac8d82}" ma:internalName="TaxCatchAll" ma:showField="CatchAllData" ma:web="0aab9282-9887-4cd7-bc73-e2452d1cc7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86fb5e-b3e2-4ed5-aff4-facb20208ae0">
      <Terms xmlns="http://schemas.microsoft.com/office/infopath/2007/PartnerControls"/>
    </lcf76f155ced4ddcb4097134ff3c332f>
    <TaxCatchAll xmlns="0aab9282-9887-4cd7-bc73-e2452d1cc7fe" xsi:nil="true"/>
  </documentManagement>
</p:properties>
</file>

<file path=customXml/itemProps1.xml><?xml version="1.0" encoding="utf-8"?>
<ds:datastoreItem xmlns:ds="http://schemas.openxmlformats.org/officeDocument/2006/customXml" ds:itemID="{188DB088-B290-4C34-83B8-CA6245FAD9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6fb5e-b3e2-4ed5-aff4-facb20208ae0"/>
    <ds:schemaRef ds:uri="0aab9282-9887-4cd7-bc73-e2452d1cc7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D7FC30-B36F-46CD-83CB-F89980092FA5}">
  <ds:schemaRefs>
    <ds:schemaRef ds:uri="http://schemas.microsoft.com/sharepoint/v3/contenttype/forms"/>
  </ds:schemaRefs>
</ds:datastoreItem>
</file>

<file path=customXml/itemProps3.xml><?xml version="1.0" encoding="utf-8"?>
<ds:datastoreItem xmlns:ds="http://schemas.openxmlformats.org/officeDocument/2006/customXml" ds:itemID="{918F41E8-8985-48AB-9A48-12DE940F3721}">
  <ds:schemaRefs>
    <ds:schemaRef ds:uri="http://schemas.microsoft.com/office/2006/documentManagement/types"/>
    <ds:schemaRef ds:uri="http://purl.org/dc/dcmitype/"/>
    <ds:schemaRef ds:uri="0286fb5e-b3e2-4ed5-aff4-facb20208ae0"/>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0aab9282-9887-4cd7-bc73-e2452d1cc7f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5417</TotalTime>
  <Words>680</Words>
  <Application>Microsoft Office PowerPoint</Application>
  <PresentationFormat>Widescreen</PresentationFormat>
  <Paragraphs>95</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Gill Sans</vt:lpstr>
      <vt:lpstr>Montserrat Semi</vt:lpstr>
      <vt:lpstr>Calibri</vt:lpstr>
      <vt:lpstr>Times New Roman</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Rebecca Hudson</cp:lastModifiedBy>
  <cp:revision>54</cp:revision>
  <dcterms:created xsi:type="dcterms:W3CDTF">2022-02-09T13:26:57Z</dcterms:created>
  <dcterms:modified xsi:type="dcterms:W3CDTF">2022-10-12T16:47:47Z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0x010100822F6F1C39491A41A97EE9BFD0664BF4</vt:lpwstr>
  </property>
  <property fmtid="{D5CDD505-2E9C-101B-9397-08002B2CF9AE}" pid="3" name="MediaServiceImageTags">
    <vt:lpwstr/>
  </property>
</Properties>
</file>